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356" r:id="rId4"/>
    <p:sldId id="257" r:id="rId5"/>
    <p:sldId id="367" r:id="rId6"/>
    <p:sldId id="386" r:id="rId7"/>
    <p:sldId id="387" r:id="rId8"/>
    <p:sldId id="260" r:id="rId9"/>
    <p:sldId id="262" r:id="rId10"/>
    <p:sldId id="261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9" r:id="rId20"/>
    <p:sldId id="400" r:id="rId21"/>
    <p:sldId id="401" r:id="rId22"/>
    <p:sldId id="396" r:id="rId23"/>
    <p:sldId id="397" r:id="rId24"/>
    <p:sldId id="398" r:id="rId25"/>
    <p:sldId id="402" r:id="rId26"/>
    <p:sldId id="403" r:id="rId27"/>
    <p:sldId id="40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5B8FE"/>
    <a:srgbClr val="FEB8D6"/>
    <a:srgbClr val="FD8BBC"/>
    <a:srgbClr val="FF89FF"/>
    <a:srgbClr val="FEBACD"/>
    <a:srgbClr val="FFAFFF"/>
    <a:srgbClr val="FFCCFF"/>
    <a:srgbClr val="FF99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42" autoAdjust="0"/>
    <p:restoredTop sz="95883" autoAdjust="0"/>
  </p:normalViewPr>
  <p:slideViewPr>
    <p:cSldViewPr snapToGrid="0">
      <p:cViewPr varScale="1">
        <p:scale>
          <a:sx n="76" d="100"/>
          <a:sy n="76" d="100"/>
        </p:scale>
        <p:origin x="16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8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94A81-5D49-4B29-AFCD-1E14ADC59BF8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A72BEB-768A-4EF5-9FF8-012D3BAC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4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925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06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5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14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1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1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06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7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08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19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32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15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30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69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47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3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985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08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11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70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86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476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10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72BEB-768A-4EF5-9FF8-012D3BAC06C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77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C9784-991B-4E9C-9E8C-8205F30C6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B8F2A-0B2C-4C54-A44E-723CD0531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31937-5C50-4C89-B3AB-362DBBAF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C533B-4CEE-45D0-A0E1-469F5BD00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38912"/>
            <a:ext cx="4114800" cy="365125"/>
          </a:xfrm>
        </p:spPr>
        <p:txBody>
          <a:bodyPr/>
          <a:lstStyle>
            <a:lvl1pPr>
              <a:defRPr sz="900" b="0"/>
            </a:lvl1pPr>
          </a:lstStyle>
          <a:p>
            <a:r>
              <a:rPr lang="en-US" dirty="0"/>
              <a:t>Copyright © 2019 E-Blox</a:t>
            </a:r>
            <a:r>
              <a:rPr lang="en-US" baseline="30000" dirty="0">
                <a:latin typeface="Garamond" panose="02020404030301010803" pitchFamily="18" charset="0"/>
              </a:rPr>
              <a:t>®</a:t>
            </a:r>
            <a:r>
              <a:rPr lang="en-US" dirty="0">
                <a:latin typeface="Garamond" panose="02020404030301010803" pitchFamily="18" charset="0"/>
              </a:rPr>
              <a:t>, Inc. All rights reserved.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3FEEA-5D13-4CAC-A844-B93FBA1D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03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FAB9-44BC-4B0E-AE9E-BD5EBCA9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EF294-ED57-40E8-B4F8-244414547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147E5-81FA-4148-8102-B3A45EAB5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575FD-2FC7-4C14-97A5-B52CD871A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82486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Copyright © 2019 E-Blox</a:t>
            </a:r>
            <a:r>
              <a:rPr lang="en-US" baseline="30000" dirty="0">
                <a:latin typeface="Garamond" panose="02020404030301010803" pitchFamily="18" charset="0"/>
              </a:rPr>
              <a:t>®</a:t>
            </a:r>
            <a:r>
              <a:rPr lang="en-US" dirty="0">
                <a:latin typeface="Garamond" panose="02020404030301010803" pitchFamily="18" charset="0"/>
              </a:rPr>
              <a:t>, Inc. All rights reserved.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08762-A412-48FA-8DAB-D1DB289C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2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4F022-EC49-4408-8B1D-D8A0952D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3DFB0-647F-4748-852F-23703F431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D7F10-31C6-47D8-A54C-E9D5696D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6F015-12C7-4183-AB49-D925C1EB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F4084-B891-4E58-9471-E7EF02D09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4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CAEE-099C-4411-9FF3-38657076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EEE79-F740-4DCC-99FE-A83CC02F9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1028-BDCE-4048-9D04-71945B694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EDC08-5510-4608-86D4-B6E5AF887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CC46C-4A5C-47FE-A221-5ACB0BAC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2AD5F-5228-480B-8C81-ED4A612B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9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2A66-3906-444B-8F7D-CF4F60EB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D2FF-9A5B-4967-A4F7-DE33C9388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DBFD6-1667-49C7-AA5F-FB18D97BB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EE91C-219C-478B-8704-0E91A01C4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F728B-1418-45F0-92B8-01F728DCF0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3D5C1-74D2-45F5-A731-0D36A7A2A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8CD6FF-72F7-4800-8283-BA53BB594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299AA0-CE44-4885-95A0-FC338119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7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61C0-DD49-430A-9400-D443B310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91EA5B-D4A3-49FE-99A9-DB8C9D6ED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5ACF9-073D-46B0-B0FA-4D2915E92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CC5169-EDA4-4629-A757-0E9B20E21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6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59F0FD-D6E2-4E8D-A49F-2C5DED99F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E679D1-9078-43FE-8F03-0801A5C8B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EEABC-D626-4C8B-AB53-CE4150279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9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72676-105C-4E53-9D52-10B2ABCE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48653-10A7-4E5F-8481-718854A7A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F43F0-3D6D-4A50-A60A-0AC1CB4B3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EB3EE-D179-4AD1-9313-EA8145E3F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2AC72B-55B7-4D01-B4C6-11C4865D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5F955-C4B8-4423-AD8A-AB74CAB03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4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5318-DE6C-4800-A77A-CEDCAEAE1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DE36B1-D3E6-415E-9D9B-D55D29EE7C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7A5F8-F116-43E4-B663-F197A3BA2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DA005-2FC3-48DE-8518-81B98F312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CE5CE-D04B-4AEC-8C22-BE633FC2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1E644-846E-471A-9D2B-5B8DE0A1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3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2A73-0028-4B26-B364-7849E8AB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A5EFC8-D7C8-43EA-A15B-B6676E70A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A743F-B6D9-409B-97F3-D463E097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BE02F-8E75-4BC8-9EA8-0520ABDF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36E20-C97E-4046-9BA2-05FB8A7A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29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1D4984-8ED5-4A24-A696-D963DCB30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DF29C-1B0E-4A10-9AB4-FD98AC9FF7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3F5EC-5C9F-4E7D-B1FD-7070643BE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AB979-3E3D-497A-AA70-70E645257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FE2A4-F851-43C7-BBC4-10987676E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4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514F-FF6A-4AF2-8E41-46E99FC73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68717C-C9D6-4279-8189-D4C43D0E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48687-866A-48DD-9F4A-25FA8B3D0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25752-EFAA-4CD4-99EE-1642D2CE6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78E9C-8947-4685-AD5C-74D9CB18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04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CE20-14BC-40B8-BBE2-85B5C127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B9B49-FFBA-4CBC-90F3-3FB34E93C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2CF13-903E-48D9-BF5C-63CF5F6D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E506A-7877-47ED-8C0E-597E4D992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34073-83C4-4E6A-8D58-12CB04B98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76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28932-98B1-40F7-B6F2-37F132465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CAFE1-111F-4681-82F2-F4B746F58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B1423-C8AA-4C56-AEBD-6C8CBD4F1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EA5F4-3284-42BA-B1C7-2B44674E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9E5CD-8B50-4681-863A-6E46811D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53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4278D-C8FE-45CD-A162-606E4138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5BD00-8C71-4A7B-952C-EE1D853FA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2DC7D-8610-47BF-83F7-B67E053E6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BA9F5-1733-4E67-9CC0-AE3877E4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25607-4492-41C6-9DBD-D09DBF46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2F66F-B7CD-4EE7-BEF3-65F5F5E62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68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BA3D-0298-472D-BD27-CCDF6FD3E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C9464-6010-4CAE-964B-F91D16A77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EEA7A-6B02-43F3-B4EB-1C74399B9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7FC308-D2C6-4113-B9F1-C91442C33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C9EFEE-7B14-4F99-9AE3-06FC93E2C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95DC55-A32D-4160-9EF6-8A783926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26E96D-4E20-4D69-9CCE-53FDF9181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3AB385-9E11-4F74-B1C6-BE15B4FDB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69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CD7C-1CF6-4EBA-8794-1D2DA511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1F348E-C691-415C-95D4-E0711EF69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2865F4-B22B-4B81-9FA0-3158E59B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D411E-56CF-4CF7-849B-551109394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01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599B2-1521-44D7-9BFD-C2C22C9AB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D72F0-F2DC-4D49-A673-F8508420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D629-D57B-473D-AC06-605F81C52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60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08F26-FBFB-40E7-9581-44EA886B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F7991-63D6-4197-B7B8-C2E3499F5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CE729-2723-4984-B7AD-4B77F16A8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F6649-69B8-4F18-892E-B4D533F46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C1176C-5AEF-4CD2-87F9-461CEC3E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44425-E6DB-4DA2-82FE-1E70EEEB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52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DD8E6-320A-41F8-9D9A-E3F5EA620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DB384-3E89-4FA6-820C-9EA5FA129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6AF95-50E3-4706-B24C-D2BECDE5C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21F2B-A49F-4237-A421-BA4C4283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EC4D6-B58C-45FD-A306-BA0C4CF2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6C7B6-D4EA-4CC5-BE87-F90B80215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96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EC8F2-8073-4CB2-B6B9-A52CB709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D078C-5C66-422B-9421-4A76ED446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8E8EB-7012-4D03-BCC8-13395B90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763C7-CB78-49AB-A273-C2AA7684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049C7-A2BC-4560-A001-DE8EAF5D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94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61C719-7A61-4EFD-BDEC-FFE739D0E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FFD5B-4B0B-498D-A0DB-E2DB08302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73D2D-F084-478A-8A2F-006212238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F75CB-926B-49BF-890C-81B3888E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534E9-1669-4A0C-8C91-26EF2D850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5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2356B5-4E63-4885-9AEF-B0FBAD3F4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E1B9F-27F7-4340-BC9B-02BA0DD98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9A0E9-AF76-4D3F-B08F-A0AE9D78A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3A355-F29F-4D34-AE29-6573EBB2AE9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2E4B0-BCB2-4579-84DD-02B8AFF55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3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© 2019 E-Blox</a:t>
            </a:r>
            <a:r>
              <a:rPr lang="en-US" baseline="30000" dirty="0">
                <a:latin typeface="Garamond" panose="02020404030301010803" pitchFamily="18" charset="0"/>
              </a:rPr>
              <a:t>®</a:t>
            </a:r>
            <a:r>
              <a:rPr lang="en-US" dirty="0">
                <a:latin typeface="Garamond" panose="02020404030301010803" pitchFamily="18" charset="0"/>
              </a:rPr>
              <a:t>, Inc. All rights reserved.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C54FE-0470-4D97-B8AD-E92E71076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58B43-A6E2-4585-971F-A8761ABFD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6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BC099E-9B05-4684-B81B-B5F3C866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959C8-521C-4185-96BC-5A03ED5E2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7E991-BBA9-4B0F-B154-449F9B9AF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4A366-0931-4C82-ACEF-E10BCE7C315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0FFFB-E0EF-4B0D-ADA1-9758458506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6A3D8-5C97-4E7C-AD18-8D7ABCACB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73A3A-E818-428D-A055-EBEA44C5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9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png"/><Relationship Id="rId18" Type="http://schemas.openxmlformats.org/officeDocument/2006/relationships/image" Target="../media/image23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5.png"/><Relationship Id="rId7" Type="http://schemas.openxmlformats.org/officeDocument/2006/relationships/image" Target="../media/image15.jpeg"/><Relationship Id="rId12" Type="http://schemas.microsoft.com/office/2007/relationships/hdphoto" Target="../media/hdphoto3.wdp"/><Relationship Id="rId17" Type="http://schemas.microsoft.com/office/2007/relationships/hdphoto" Target="../media/hdphoto5.wdp"/><Relationship Id="rId25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2.png"/><Relationship Id="rId20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11" Type="http://schemas.openxmlformats.org/officeDocument/2006/relationships/image" Target="../media/image19.png"/><Relationship Id="rId24" Type="http://schemas.microsoft.com/office/2007/relationships/hdphoto" Target="../media/hdphoto8.wdp"/><Relationship Id="rId5" Type="http://schemas.openxmlformats.org/officeDocument/2006/relationships/image" Target="../media/image13.jpeg"/><Relationship Id="rId15" Type="http://schemas.openxmlformats.org/officeDocument/2006/relationships/image" Target="../media/image21.emf"/><Relationship Id="rId23" Type="http://schemas.openxmlformats.org/officeDocument/2006/relationships/image" Target="../media/image26.png"/><Relationship Id="rId28" Type="http://schemas.openxmlformats.org/officeDocument/2006/relationships/image" Target="../media/image29.png"/><Relationship Id="rId10" Type="http://schemas.openxmlformats.org/officeDocument/2006/relationships/image" Target="../media/image18.emf"/><Relationship Id="rId19" Type="http://schemas.microsoft.com/office/2007/relationships/hdphoto" Target="../media/hdphoto6.wdp"/><Relationship Id="rId4" Type="http://schemas.openxmlformats.org/officeDocument/2006/relationships/image" Target="../media/image12.emf"/><Relationship Id="rId9" Type="http://schemas.openxmlformats.org/officeDocument/2006/relationships/image" Target="../media/image17.jpeg"/><Relationship Id="rId14" Type="http://schemas.microsoft.com/office/2007/relationships/hdphoto" Target="../media/hdphoto4.wdp"/><Relationship Id="rId22" Type="http://schemas.microsoft.com/office/2007/relationships/hdphoto" Target="../media/hdphoto7.wdp"/><Relationship Id="rId27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38.png"/><Relationship Id="rId18" Type="http://schemas.openxmlformats.org/officeDocument/2006/relationships/image" Target="../media/image42.png"/><Relationship Id="rId26" Type="http://schemas.microsoft.com/office/2007/relationships/hdphoto" Target="../media/hdphoto15.wdp"/><Relationship Id="rId3" Type="http://schemas.openxmlformats.org/officeDocument/2006/relationships/image" Target="../media/image5.png"/><Relationship Id="rId21" Type="http://schemas.openxmlformats.org/officeDocument/2006/relationships/image" Target="../media/image44.png"/><Relationship Id="rId7" Type="http://schemas.openxmlformats.org/officeDocument/2006/relationships/image" Target="../media/image33.emf"/><Relationship Id="rId12" Type="http://schemas.microsoft.com/office/2007/relationships/hdphoto" Target="../media/hdphoto10.wdp"/><Relationship Id="rId17" Type="http://schemas.openxmlformats.org/officeDocument/2006/relationships/image" Target="../media/image41.pn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0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11" Type="http://schemas.openxmlformats.org/officeDocument/2006/relationships/image" Target="../media/image37.png"/><Relationship Id="rId24" Type="http://schemas.microsoft.com/office/2007/relationships/hdphoto" Target="../media/hdphoto14.wdp"/><Relationship Id="rId5" Type="http://schemas.openxmlformats.org/officeDocument/2006/relationships/image" Target="../media/image31.emf"/><Relationship Id="rId15" Type="http://schemas.openxmlformats.org/officeDocument/2006/relationships/image" Target="../media/image39.png"/><Relationship Id="rId23" Type="http://schemas.openxmlformats.org/officeDocument/2006/relationships/image" Target="../media/image45.png"/><Relationship Id="rId28" Type="http://schemas.microsoft.com/office/2007/relationships/hdphoto" Target="../media/hdphoto16.wdp"/><Relationship Id="rId10" Type="http://schemas.openxmlformats.org/officeDocument/2006/relationships/image" Target="../media/image36.png"/><Relationship Id="rId19" Type="http://schemas.microsoft.com/office/2007/relationships/hdphoto" Target="../media/hdphoto12.wdp"/><Relationship Id="rId4" Type="http://schemas.openxmlformats.org/officeDocument/2006/relationships/image" Target="../media/image30.emf"/><Relationship Id="rId9" Type="http://schemas.openxmlformats.org/officeDocument/2006/relationships/image" Target="../media/image35.emf"/><Relationship Id="rId14" Type="http://schemas.microsoft.com/office/2007/relationships/hdphoto" Target="../media/hdphoto11.wdp"/><Relationship Id="rId22" Type="http://schemas.microsoft.com/office/2007/relationships/hdphoto" Target="../media/hdphoto13.wdp"/><Relationship Id="rId27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microsoft.com/office/2007/relationships/hdphoto" Target="../media/hdphoto18.wdp"/><Relationship Id="rId18" Type="http://schemas.microsoft.com/office/2007/relationships/hdphoto" Target="../media/hdphoto20.wdp"/><Relationship Id="rId26" Type="http://schemas.microsoft.com/office/2007/relationships/hdphoto" Target="../media/hdphoto23.wdp"/><Relationship Id="rId3" Type="http://schemas.openxmlformats.org/officeDocument/2006/relationships/image" Target="../media/image5.png"/><Relationship Id="rId21" Type="http://schemas.microsoft.com/office/2007/relationships/hdphoto" Target="../media/hdphoto21.wdp"/><Relationship Id="rId7" Type="http://schemas.openxmlformats.org/officeDocument/2006/relationships/image" Target="../media/image51.emf"/><Relationship Id="rId12" Type="http://schemas.openxmlformats.org/officeDocument/2006/relationships/image" Target="../media/image55.png"/><Relationship Id="rId17" Type="http://schemas.openxmlformats.org/officeDocument/2006/relationships/image" Target="../media/image58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7.png"/><Relationship Id="rId20" Type="http://schemas.openxmlformats.org/officeDocument/2006/relationships/image" Target="../media/image60.png"/><Relationship Id="rId29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11" Type="http://schemas.microsoft.com/office/2007/relationships/hdphoto" Target="../media/hdphoto17.wdp"/><Relationship Id="rId24" Type="http://schemas.microsoft.com/office/2007/relationships/hdphoto" Target="../media/hdphoto22.wdp"/><Relationship Id="rId5" Type="http://schemas.openxmlformats.org/officeDocument/2006/relationships/image" Target="../media/image49.emf"/><Relationship Id="rId15" Type="http://schemas.microsoft.com/office/2007/relationships/hdphoto" Target="../media/hdphoto19.wdp"/><Relationship Id="rId23" Type="http://schemas.openxmlformats.org/officeDocument/2006/relationships/image" Target="../media/image62.png"/><Relationship Id="rId28" Type="http://schemas.openxmlformats.org/officeDocument/2006/relationships/image" Target="../media/image65.png"/><Relationship Id="rId10" Type="http://schemas.openxmlformats.org/officeDocument/2006/relationships/image" Target="../media/image54.png"/><Relationship Id="rId19" Type="http://schemas.openxmlformats.org/officeDocument/2006/relationships/image" Target="../media/image59.jpeg"/><Relationship Id="rId4" Type="http://schemas.openxmlformats.org/officeDocument/2006/relationships/image" Target="../media/image48.emf"/><Relationship Id="rId9" Type="http://schemas.openxmlformats.org/officeDocument/2006/relationships/image" Target="../media/image53.emf"/><Relationship Id="rId14" Type="http://schemas.openxmlformats.org/officeDocument/2006/relationships/image" Target="../media/image56.png"/><Relationship Id="rId22" Type="http://schemas.openxmlformats.org/officeDocument/2006/relationships/image" Target="../media/image61.png"/><Relationship Id="rId27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image" Target="../media/image75.png"/><Relationship Id="rId18" Type="http://schemas.openxmlformats.org/officeDocument/2006/relationships/image" Target="../media/image78.png"/><Relationship Id="rId3" Type="http://schemas.openxmlformats.org/officeDocument/2006/relationships/image" Target="../media/image5.png"/><Relationship Id="rId21" Type="http://schemas.openxmlformats.org/officeDocument/2006/relationships/image" Target="../media/image81.png"/><Relationship Id="rId7" Type="http://schemas.openxmlformats.org/officeDocument/2006/relationships/image" Target="../media/image69.emf"/><Relationship Id="rId12" Type="http://schemas.openxmlformats.org/officeDocument/2006/relationships/image" Target="../media/image74.png"/><Relationship Id="rId17" Type="http://schemas.microsoft.com/office/2007/relationships/hdphoto" Target="../media/hdphoto26.wdp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7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11" Type="http://schemas.openxmlformats.org/officeDocument/2006/relationships/image" Target="../media/image73.png"/><Relationship Id="rId24" Type="http://schemas.microsoft.com/office/2007/relationships/hdphoto" Target="../media/hdphoto28.wdp"/><Relationship Id="rId5" Type="http://schemas.openxmlformats.org/officeDocument/2006/relationships/image" Target="../media/image67.emf"/><Relationship Id="rId15" Type="http://schemas.microsoft.com/office/2007/relationships/hdphoto" Target="../media/hdphoto25.wdp"/><Relationship Id="rId23" Type="http://schemas.openxmlformats.org/officeDocument/2006/relationships/image" Target="../media/image82.png"/><Relationship Id="rId10" Type="http://schemas.openxmlformats.org/officeDocument/2006/relationships/image" Target="../media/image72.png"/><Relationship Id="rId19" Type="http://schemas.openxmlformats.org/officeDocument/2006/relationships/image" Target="../media/image79.png"/><Relationship Id="rId4" Type="http://schemas.openxmlformats.org/officeDocument/2006/relationships/image" Target="../media/image66.emf"/><Relationship Id="rId9" Type="http://schemas.openxmlformats.org/officeDocument/2006/relationships/image" Target="../media/image71.emf"/><Relationship Id="rId14" Type="http://schemas.openxmlformats.org/officeDocument/2006/relationships/image" Target="../media/image76.png"/><Relationship Id="rId22" Type="http://schemas.microsoft.com/office/2007/relationships/hdphoto" Target="../media/hdphoto27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.png"/><Relationship Id="rId7" Type="http://schemas.microsoft.com/office/2007/relationships/hdphoto" Target="../media/hdphoto29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emf"/><Relationship Id="rId10" Type="http://schemas.openxmlformats.org/officeDocument/2006/relationships/image" Target="../media/image89.png"/><Relationship Id="rId4" Type="http://schemas.openxmlformats.org/officeDocument/2006/relationships/image" Target="../media/image84.emf"/><Relationship Id="rId9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9.png"/><Relationship Id="rId3" Type="http://schemas.openxmlformats.org/officeDocument/2006/relationships/image" Target="../media/image5.png"/><Relationship Id="rId7" Type="http://schemas.openxmlformats.org/officeDocument/2006/relationships/image" Target="../media/image94.emf"/><Relationship Id="rId12" Type="http://schemas.openxmlformats.org/officeDocument/2006/relationships/image" Target="../media/image6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1.png"/><Relationship Id="rId10" Type="http://schemas.openxmlformats.org/officeDocument/2006/relationships/image" Target="../media/image97.emf"/><Relationship Id="rId4" Type="http://schemas.openxmlformats.org/officeDocument/2006/relationships/image" Target="../media/image91.emf"/><Relationship Id="rId9" Type="http://schemas.openxmlformats.org/officeDocument/2006/relationships/image" Target="../media/image96.emf"/><Relationship Id="rId14" Type="http://schemas.openxmlformats.org/officeDocument/2006/relationships/image" Target="../media/image100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image" Target="../media/image5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emf"/><Relationship Id="rId11" Type="http://schemas.openxmlformats.org/officeDocument/2006/relationships/image" Target="../media/image109.emf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emf"/><Relationship Id="rId9" Type="http://schemas.openxmlformats.org/officeDocument/2006/relationships/image" Target="../media/image10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13" Type="http://schemas.openxmlformats.org/officeDocument/2006/relationships/image" Target="../media/image118.png"/><Relationship Id="rId18" Type="http://schemas.openxmlformats.org/officeDocument/2006/relationships/image" Target="../media/image122.emf"/><Relationship Id="rId3" Type="http://schemas.openxmlformats.org/officeDocument/2006/relationships/image" Target="../media/image5.png"/><Relationship Id="rId7" Type="http://schemas.openxmlformats.org/officeDocument/2006/relationships/image" Target="../media/image114.png"/><Relationship Id="rId12" Type="http://schemas.microsoft.com/office/2007/relationships/hdphoto" Target="../media/hdphoto31.wdp"/><Relationship Id="rId17" Type="http://schemas.openxmlformats.org/officeDocument/2006/relationships/image" Target="../media/image121.png"/><Relationship Id="rId2" Type="http://schemas.openxmlformats.org/officeDocument/2006/relationships/notesSlide" Target="../notesSlides/notesSlide19.xml"/><Relationship Id="rId16" Type="http://schemas.microsoft.com/office/2007/relationships/hdphoto" Target="../media/hdphoto3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emf"/><Relationship Id="rId11" Type="http://schemas.openxmlformats.org/officeDocument/2006/relationships/image" Target="../media/image117.png"/><Relationship Id="rId5" Type="http://schemas.openxmlformats.org/officeDocument/2006/relationships/image" Target="../media/image112.emf"/><Relationship Id="rId15" Type="http://schemas.openxmlformats.org/officeDocument/2006/relationships/image" Target="../media/image120.png"/><Relationship Id="rId10" Type="http://schemas.openxmlformats.org/officeDocument/2006/relationships/image" Target="../media/image116.png"/><Relationship Id="rId4" Type="http://schemas.openxmlformats.org/officeDocument/2006/relationships/image" Target="../media/image111.emf"/><Relationship Id="rId9" Type="http://schemas.openxmlformats.org/officeDocument/2006/relationships/image" Target="../media/image115.png"/><Relationship Id="rId1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emf"/><Relationship Id="rId13" Type="http://schemas.openxmlformats.org/officeDocument/2006/relationships/image" Target="../media/image132.png"/><Relationship Id="rId3" Type="http://schemas.openxmlformats.org/officeDocument/2006/relationships/image" Target="../media/image5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microsoft.com/office/2007/relationships/hdphoto" Target="../media/hdphoto34.wdp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3.wdp"/><Relationship Id="rId11" Type="http://schemas.openxmlformats.org/officeDocument/2006/relationships/image" Target="../media/image130.emf"/><Relationship Id="rId5" Type="http://schemas.openxmlformats.org/officeDocument/2006/relationships/image" Target="../media/image125.png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4" Type="http://schemas.openxmlformats.org/officeDocument/2006/relationships/image" Target="../media/image124.emf"/><Relationship Id="rId9" Type="http://schemas.openxmlformats.org/officeDocument/2006/relationships/image" Target="../media/image128.png"/><Relationship Id="rId14" Type="http://schemas.openxmlformats.org/officeDocument/2006/relationships/image" Target="../media/image13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5.png"/><Relationship Id="rId7" Type="http://schemas.openxmlformats.org/officeDocument/2006/relationships/image" Target="../media/image139.emf"/><Relationship Id="rId12" Type="http://schemas.openxmlformats.org/officeDocument/2006/relationships/image" Target="../media/image144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7.emf"/><Relationship Id="rId1" Type="http://schemas.openxmlformats.org/officeDocument/2006/relationships/slideLayout" Target="../slideLayouts/slideLayout2.xml"/><Relationship Id="rId6" Type="http://schemas.microsoft.com/office/2007/relationships/hdphoto" Target="../media/hdphoto35.wdp"/><Relationship Id="rId11" Type="http://schemas.openxmlformats.org/officeDocument/2006/relationships/image" Target="../media/image143.emf"/><Relationship Id="rId5" Type="http://schemas.openxmlformats.org/officeDocument/2006/relationships/image" Target="../media/image138.png"/><Relationship Id="rId15" Type="http://schemas.openxmlformats.org/officeDocument/2006/relationships/image" Target="../media/image146.emf"/><Relationship Id="rId10" Type="http://schemas.openxmlformats.org/officeDocument/2006/relationships/image" Target="../media/image142.png"/><Relationship Id="rId4" Type="http://schemas.openxmlformats.org/officeDocument/2006/relationships/image" Target="../media/image137.emf"/><Relationship Id="rId9" Type="http://schemas.openxmlformats.org/officeDocument/2006/relationships/image" Target="../media/image141.emf"/><Relationship Id="rId1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6AF392D-AF62-5544-B250-EE3CEED6D8EB}"/>
              </a:ext>
            </a:extLst>
          </p:cNvPr>
          <p:cNvSpPr/>
          <p:nvPr/>
        </p:nvSpPr>
        <p:spPr>
          <a:xfrm>
            <a:off x="0" y="-32896"/>
            <a:ext cx="12192000" cy="17353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D5321-26BD-4A1B-9322-4394C07F5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3131"/>
            <a:ext cx="9144000" cy="844089"/>
          </a:xfrm>
          <a:noFill/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E-</a:t>
            </a:r>
            <a:r>
              <a:rPr lang="en-US" sz="4000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Blox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Student/Teacher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B52A1-FBBD-4BCB-9F64-46406CF5D7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632" y="1981786"/>
            <a:ext cx="9144000" cy="112409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Lite </a:t>
            </a: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Blox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Pre-K: Early Learning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CFD3C0-88CA-4B23-A949-7BD06C3B57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0032" y="4429727"/>
            <a:ext cx="1124092" cy="11240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5E411C2-7157-42B3-A74F-24C4E7CC29CB}"/>
              </a:ext>
            </a:extLst>
          </p:cNvPr>
          <p:cNvGrpSpPr/>
          <p:nvPr/>
        </p:nvGrpSpPr>
        <p:grpSpPr>
          <a:xfrm>
            <a:off x="5232295" y="3373019"/>
            <a:ext cx="1650874" cy="906167"/>
            <a:chOff x="5232295" y="4178594"/>
            <a:chExt cx="1650874" cy="906167"/>
          </a:xfrm>
        </p:grpSpPr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1920F7DB-048C-4CDE-BBFF-A923BC1F7E1D}"/>
                </a:ext>
              </a:extLst>
            </p:cNvPr>
            <p:cNvSpPr/>
            <p:nvPr/>
          </p:nvSpPr>
          <p:spPr>
            <a:xfrm>
              <a:off x="5232295" y="4178594"/>
              <a:ext cx="1591292" cy="906167"/>
            </a:xfrm>
            <a:prstGeom prst="wedgeRoundRectCallout">
              <a:avLst>
                <a:gd name="adj1" fmla="val -13418"/>
                <a:gd name="adj2" fmla="val 79119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AC1108-FB26-4CDD-B68A-B188F01F6195}"/>
                </a:ext>
              </a:extLst>
            </p:cNvPr>
            <p:cNvSpPr txBox="1"/>
            <p:nvPr/>
          </p:nvSpPr>
          <p:spPr>
            <a:xfrm>
              <a:off x="5291877" y="4277028"/>
              <a:ext cx="15912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     </a:t>
              </a:r>
              <a:r>
                <a:rPr lang="en-US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E-Blox are </a:t>
              </a: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STEMsational</a:t>
              </a:r>
              <a:r>
                <a:rPr lang="en-US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!!!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91823F9-041B-4FA6-8D03-02BE83092EF6}"/>
              </a:ext>
            </a:extLst>
          </p:cNvPr>
          <p:cNvSpPr txBox="1"/>
          <p:nvPr/>
        </p:nvSpPr>
        <p:spPr>
          <a:xfrm>
            <a:off x="0" y="6075870"/>
            <a:ext cx="121920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BUILD IT		 POWER IT		LEARN IT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18CDA69-3F48-4B05-BA85-34F604E88761}"/>
              </a:ext>
            </a:extLst>
          </p:cNvPr>
          <p:cNvGrpSpPr/>
          <p:nvPr/>
        </p:nvGrpSpPr>
        <p:grpSpPr>
          <a:xfrm>
            <a:off x="4428679" y="6159727"/>
            <a:ext cx="437609" cy="157840"/>
            <a:chOff x="4406303" y="499335"/>
            <a:chExt cx="658699" cy="237585"/>
          </a:xfrm>
        </p:grpSpPr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FA0DDACC-A2C4-4855-AA73-CC0955AE7F42}"/>
                </a:ext>
              </a:extLst>
            </p:cNvPr>
            <p:cNvSpPr/>
            <p:nvPr/>
          </p:nvSpPr>
          <p:spPr>
            <a:xfrm>
              <a:off x="4676691" y="499335"/>
              <a:ext cx="388311" cy="11468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E95A37F7-1332-46CE-8272-7A0F597BD19D}"/>
                </a:ext>
              </a:extLst>
            </p:cNvPr>
            <p:cNvSpPr/>
            <p:nvPr/>
          </p:nvSpPr>
          <p:spPr>
            <a:xfrm rot="10800000">
              <a:off x="4406303" y="622239"/>
              <a:ext cx="388311" cy="11468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7363992-AA41-4FCF-95F1-CB8A3FA14958}"/>
              </a:ext>
            </a:extLst>
          </p:cNvPr>
          <p:cNvSpPr txBox="1"/>
          <p:nvPr/>
        </p:nvSpPr>
        <p:spPr>
          <a:xfrm>
            <a:off x="4906016" y="6560721"/>
            <a:ext cx="4634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Copyright © 2020 E-Blox®, Inc. All rights reserved.</a:t>
            </a:r>
          </a:p>
          <a:p>
            <a:endParaRPr lang="en-US" sz="10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C6F75D4-AC5C-4548-89AD-5FE752F770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641" y="215095"/>
            <a:ext cx="1252991" cy="123938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48C70D9-D69F-FC4F-B805-E81BB2340A9A}"/>
              </a:ext>
            </a:extLst>
          </p:cNvPr>
          <p:cNvGrpSpPr/>
          <p:nvPr/>
        </p:nvGrpSpPr>
        <p:grpSpPr>
          <a:xfrm>
            <a:off x="6835550" y="6159727"/>
            <a:ext cx="437609" cy="157840"/>
            <a:chOff x="4406303" y="499335"/>
            <a:chExt cx="658699" cy="237585"/>
          </a:xfrm>
        </p:grpSpPr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36CDD63E-8CEF-754B-AE0B-5E6613021E1E}"/>
                </a:ext>
              </a:extLst>
            </p:cNvPr>
            <p:cNvSpPr/>
            <p:nvPr/>
          </p:nvSpPr>
          <p:spPr>
            <a:xfrm>
              <a:off x="4676691" y="499335"/>
              <a:ext cx="388311" cy="11468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838D7CE3-B660-DD41-A442-DB9CFB5DDAD0}"/>
                </a:ext>
              </a:extLst>
            </p:cNvPr>
            <p:cNvSpPr/>
            <p:nvPr/>
          </p:nvSpPr>
          <p:spPr>
            <a:xfrm rot="10800000">
              <a:off x="4406303" y="622239"/>
              <a:ext cx="388311" cy="11468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559EA7F-1932-4899-A295-BB4A9276B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397" r="89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8134" y="2704206"/>
            <a:ext cx="3204779" cy="2403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5DA1FA-C240-4FC0-9017-F9220EC44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48" y="2711299"/>
            <a:ext cx="2903132" cy="222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7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75231-9A25-4049-A8F6-25CE87DD0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77" y="1365914"/>
            <a:ext cx="11521533" cy="549208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This Curriculum has 5 lessons that teach early learning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It is recommended that the Lessons be taught in order, but can be taught in any order at the preference of the instructor. 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This Curriculum can be viewed or presented in any of the following manners:</a:t>
            </a:r>
          </a:p>
          <a:p>
            <a:pPr marL="395288" lvl="1" indent="-169863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If viewing on PC with Windows PowerPoint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19113" lvl="2" indent="-1238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Make sure you clicked the link for PowerPoint Format  (PowerPoint - E-Blox Circuit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Blox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59 Student Guide.pptx)</a:t>
            </a:r>
          </a:p>
          <a:p>
            <a:pPr marL="519113" lvl="2" indent="-1238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Make sure to be in Slide Show mode when viewing/presenting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5288" lvl="1" indent="-169863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If viewing on Android, iOS or Chromebook device using Google Sheets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19113" lvl="2" indent="-1238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Make sure you clicked the link for Google Slides Format (Google Slides - E-Blox Circuit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Blox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59 Student Guide)</a:t>
            </a:r>
          </a:p>
          <a:p>
            <a:pPr marL="519113" lvl="2" indent="-1238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Make sure to hit Present or the Play Arrow (       )</a:t>
            </a:r>
            <a:endParaRPr lang="en-US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5288" lvl="1" indent="-169863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If no computer/device or internet is available</a:t>
            </a:r>
          </a:p>
          <a:p>
            <a:pPr marL="519113" lvl="2" indent="-1238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Lessons can be printed and handed out to students</a:t>
            </a:r>
          </a:p>
          <a:p>
            <a:pPr marL="230188" lvl="1" indent="-230188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 Lessons provide sample builds for the students to make of letters, numbers, shapes and objects for early learning.</a:t>
            </a:r>
            <a:endParaRPr lang="en-US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61913" lvl="1" indent="-12382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</a:pPr>
            <a:endParaRPr lang="en-US" sz="2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4488" lvl="1" indent="-1190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−"/>
            </a:pPr>
            <a:endParaRPr lang="en-US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20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8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How to Use this Curriculum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8D9416-D2D2-4293-AACB-E2BAFCB173E1}"/>
              </a:ext>
            </a:extLst>
          </p:cNvPr>
          <p:cNvSpPr/>
          <p:nvPr/>
        </p:nvSpPr>
        <p:spPr>
          <a:xfrm rot="5400000">
            <a:off x="4245622" y="4631853"/>
            <a:ext cx="180622" cy="2026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86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75231-9A25-4049-A8F6-25CE87DD0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894" y="1771650"/>
            <a:ext cx="7739695" cy="5247073"/>
          </a:xfrm>
        </p:spPr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Setup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Curriculum Lessons</a:t>
            </a:r>
            <a:endParaRPr 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1" indent="-114300"/>
            <a:r>
              <a:rPr lang="en-U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Lesson 1 – Letters</a:t>
            </a:r>
          </a:p>
          <a:p>
            <a:pPr marL="342900" lvl="1" indent="-114300"/>
            <a:r>
              <a:rPr lang="en-U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Lesson 2 – Numbers</a:t>
            </a:r>
          </a:p>
          <a:p>
            <a:pPr marL="342900" lvl="1" indent="-114300"/>
            <a:r>
              <a:rPr lang="en-U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Lesson 3 – Colors</a:t>
            </a:r>
          </a:p>
          <a:p>
            <a:pPr marL="342900" lvl="1" indent="-114300"/>
            <a:r>
              <a:rPr lang="en-U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Lesson 4 – Shapes</a:t>
            </a:r>
          </a:p>
          <a:p>
            <a:pPr marL="342900" lvl="1" indent="-114300"/>
            <a:r>
              <a:rPr lang="en-U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Lesson 5 – Objects</a:t>
            </a:r>
          </a:p>
          <a:p>
            <a:pPr marL="233363" lvl="1" indent="-115888"/>
            <a:endParaRPr 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17475" lvl="1" indent="0">
              <a:buNone/>
            </a:pPr>
            <a:endParaRPr 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4488" lvl="1" indent="-119063">
              <a:buFont typeface="Calibri" panose="020F0502020204030204" pitchFamily="34" charset="0"/>
              <a:buChar char="−"/>
            </a:pPr>
            <a:endParaRPr 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0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Table of Contents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1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Setup – Component List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703" y="215095"/>
            <a:ext cx="653851" cy="646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CF824-3E7B-43F1-B7B1-46C65BBB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042" y="5400932"/>
            <a:ext cx="1124092" cy="112409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993F64F-0889-44F9-91FB-CBE838A730A7}"/>
              </a:ext>
            </a:extLst>
          </p:cNvPr>
          <p:cNvGrpSpPr/>
          <p:nvPr/>
        </p:nvGrpSpPr>
        <p:grpSpPr>
          <a:xfrm>
            <a:off x="170912" y="3970593"/>
            <a:ext cx="2046773" cy="1200497"/>
            <a:chOff x="-703374" y="2530771"/>
            <a:chExt cx="2046773" cy="1915630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4CA7CF28-341E-4C33-B8CE-175FEB670B06}"/>
                </a:ext>
              </a:extLst>
            </p:cNvPr>
            <p:cNvSpPr/>
            <p:nvPr/>
          </p:nvSpPr>
          <p:spPr>
            <a:xfrm>
              <a:off x="-703374" y="2530771"/>
              <a:ext cx="2046772" cy="1915630"/>
            </a:xfrm>
            <a:prstGeom prst="wedgeRoundRectCallout">
              <a:avLst>
                <a:gd name="adj1" fmla="val -1073"/>
                <a:gd name="adj2" fmla="val 85840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AF911-9B92-4EC9-8DCE-675E6CBE5C8A}"/>
                </a:ext>
              </a:extLst>
            </p:cNvPr>
            <p:cNvSpPr txBox="1"/>
            <p:nvPr/>
          </p:nvSpPr>
          <p:spPr>
            <a:xfrm>
              <a:off x="-677223" y="2530771"/>
              <a:ext cx="2020622" cy="176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solidFill>
                    <a:schemeClr val="bg1"/>
                  </a:solidFill>
                </a:rPr>
                <a:t>Like </a:t>
              </a:r>
              <a:r>
                <a:rPr lang="en-US" sz="1600" b="1" dirty="0"/>
                <a:t>A good actor once told me…always know your </a:t>
              </a:r>
              <a:r>
                <a:rPr lang="en-US" sz="1600" b="1" i="1" dirty="0"/>
                <a:t>PARTS</a:t>
              </a:r>
              <a:r>
                <a:rPr lang="en-US" sz="1600" b="1" dirty="0"/>
                <a:t>!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269A329B-6E76-4BD1-A8C1-5B3C6FB9D62C}"/>
              </a:ext>
            </a:extLst>
          </p:cNvPr>
          <p:cNvSpPr txBox="1"/>
          <p:nvPr/>
        </p:nvSpPr>
        <p:spPr>
          <a:xfrm>
            <a:off x="197062" y="1562792"/>
            <a:ext cx="27143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The Lite </a:t>
            </a:r>
            <a:r>
              <a:rPr lang="en-US" sz="2000" b="1" dirty="0" err="1"/>
              <a:t>Blox</a:t>
            </a:r>
            <a:r>
              <a:rPr lang="en-US" sz="2000" b="1" dirty="0"/>
              <a:t> set consists of:</a:t>
            </a:r>
          </a:p>
          <a:p>
            <a:pPr marL="228600" indent="-2286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1 Power Board</a:t>
            </a:r>
          </a:p>
          <a:p>
            <a:pPr marL="228600" indent="-2286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1 Battery Module</a:t>
            </a:r>
          </a:p>
          <a:p>
            <a:pPr marL="228600" indent="-2286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1 Removal Tool</a:t>
            </a:r>
          </a:p>
          <a:p>
            <a:pPr marL="228600" indent="-2286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30 LED </a:t>
            </a:r>
            <a:r>
              <a:rPr lang="en-US" sz="2000" dirty="0" err="1"/>
              <a:t>Blox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E5A782-31C2-4FE1-B58F-5794D11AB6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928" y="2090430"/>
            <a:ext cx="9127626" cy="376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Setup - Battery Module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703" y="215095"/>
            <a:ext cx="653851" cy="6467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658E6B-8F7B-449F-861E-51C3059A3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86" y="2144863"/>
            <a:ext cx="3389971" cy="40255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74C8D7-5100-4BAC-88DF-846212C75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483" y="2271848"/>
            <a:ext cx="8032383" cy="346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4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Setup - Power Board Setup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703" y="215095"/>
            <a:ext cx="653851" cy="646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AE1E8A-820C-4C4A-B272-1D17119B0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96" y="1261821"/>
            <a:ext cx="10878207" cy="22599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7B30CC-05A9-4DBF-B78E-6DCF894C6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980" y="3993527"/>
            <a:ext cx="6723226" cy="28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6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Lesson 1 – 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9FC345-8860-4156-A0CC-F000E509A1CC}"/>
              </a:ext>
            </a:extLst>
          </p:cNvPr>
          <p:cNvSpPr txBox="1"/>
          <p:nvPr/>
        </p:nvSpPr>
        <p:spPr>
          <a:xfrm>
            <a:off x="4142121" y="2598284"/>
            <a:ext cx="467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Lesson length: </a:t>
            </a:r>
            <a:r>
              <a:rPr lang="en-US" dirty="0"/>
              <a:t>40 Min (multiple times)</a:t>
            </a:r>
          </a:p>
          <a:p>
            <a:r>
              <a:rPr lang="en-US" b="1" dirty="0"/>
              <a:t>Key Learning: </a:t>
            </a:r>
            <a:r>
              <a:rPr lang="en-US" dirty="0"/>
              <a:t>Identify Letters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C542E9-61DA-41DF-BB7D-C397329A9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3954" y="5629209"/>
            <a:ext cx="1124092" cy="11240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7D6FE3-ABBB-4617-9B8A-30AE1AD6FB12}"/>
              </a:ext>
            </a:extLst>
          </p:cNvPr>
          <p:cNvGrpSpPr/>
          <p:nvPr/>
        </p:nvGrpSpPr>
        <p:grpSpPr>
          <a:xfrm>
            <a:off x="4594578" y="3931696"/>
            <a:ext cx="2754489" cy="1518876"/>
            <a:chOff x="4594578" y="3931696"/>
            <a:chExt cx="2754489" cy="1518876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D40FAA38-F186-4E66-A4F2-AB75F435BC2C}"/>
                </a:ext>
              </a:extLst>
            </p:cNvPr>
            <p:cNvSpPr/>
            <p:nvPr/>
          </p:nvSpPr>
          <p:spPr>
            <a:xfrm>
              <a:off x="4594578" y="3931696"/>
              <a:ext cx="2652889" cy="1518876"/>
            </a:xfrm>
            <a:prstGeom prst="wedgeRoundRectCallout">
              <a:avLst>
                <a:gd name="adj1" fmla="val -146"/>
                <a:gd name="adj2" fmla="val 72984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B9EDBD-1EFE-46AF-A7DC-4F81EAE152EA}"/>
                </a:ext>
              </a:extLst>
            </p:cNvPr>
            <p:cNvSpPr txBox="1"/>
            <p:nvPr/>
          </p:nvSpPr>
          <p:spPr>
            <a:xfrm>
              <a:off x="4594578" y="4014475"/>
              <a:ext cx="27544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I’m only familiar with 25 letters of the alphabet…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1AD323-96CC-4351-9460-A4DC435244CF}"/>
              </a:ext>
            </a:extLst>
          </p:cNvPr>
          <p:cNvSpPr txBox="1"/>
          <p:nvPr/>
        </p:nvSpPr>
        <p:spPr>
          <a:xfrm>
            <a:off x="5454869" y="5049139"/>
            <a:ext cx="206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don’t know </a:t>
            </a:r>
            <a:r>
              <a:rPr lang="en-US" b="1" i="1" dirty="0"/>
              <a:t>y</a:t>
            </a:r>
            <a:r>
              <a:rPr lang="en-US" b="1" dirty="0"/>
              <a:t>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42AF8D-66AC-4E65-A579-7E7B9226D3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58" y="2322722"/>
            <a:ext cx="3383505" cy="33835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E40B4E-3BA8-4588-B00B-72C0722C6D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0" y="2322722"/>
            <a:ext cx="3383505" cy="338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CF824-3E7B-43F1-B7B1-46C65BBB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573" y="5395055"/>
            <a:ext cx="1124092" cy="112409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993F64F-0889-44F9-91FB-CBE838A730A7}"/>
              </a:ext>
            </a:extLst>
          </p:cNvPr>
          <p:cNvGrpSpPr/>
          <p:nvPr/>
        </p:nvGrpSpPr>
        <p:grpSpPr>
          <a:xfrm>
            <a:off x="3236937" y="4606959"/>
            <a:ext cx="3549301" cy="1488511"/>
            <a:chOff x="914151" y="4901413"/>
            <a:chExt cx="3549301" cy="1897011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4CA7CF28-341E-4C33-B8CE-175FEB670B06}"/>
                </a:ext>
              </a:extLst>
            </p:cNvPr>
            <p:cNvSpPr/>
            <p:nvPr/>
          </p:nvSpPr>
          <p:spPr>
            <a:xfrm>
              <a:off x="914151" y="4901413"/>
              <a:ext cx="3547629" cy="1897011"/>
            </a:xfrm>
            <a:prstGeom prst="wedgeRoundRectCallout">
              <a:avLst>
                <a:gd name="adj1" fmla="val 76783"/>
                <a:gd name="adj2" fmla="val 19576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AF911-9B92-4EC9-8DCE-675E6CBE5C8A}"/>
                </a:ext>
              </a:extLst>
            </p:cNvPr>
            <p:cNvSpPr txBox="1"/>
            <p:nvPr/>
          </p:nvSpPr>
          <p:spPr>
            <a:xfrm>
              <a:off x="968123" y="4915665"/>
              <a:ext cx="3495329" cy="188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The next several slides provide examples of how to build each letter, and some common things that begin with each letter.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836B71-74FC-4B70-B25A-94881071D29C}"/>
              </a:ext>
            </a:extLst>
          </p:cNvPr>
          <p:cNvSpPr txBox="1"/>
          <p:nvPr/>
        </p:nvSpPr>
        <p:spPr>
          <a:xfrm>
            <a:off x="148433" y="1626129"/>
            <a:ext cx="712170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Pick a letter from the alphabet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FF"/>
                </a:solidFill>
              </a:rPr>
              <a:t>      A B C D E F G H I J K L M N O P Q R S T U V W X Y Z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9A3C76-8EC8-4F7F-BE40-6A855697E6EF}"/>
              </a:ext>
            </a:extLst>
          </p:cNvPr>
          <p:cNvSpPr txBox="1"/>
          <p:nvPr/>
        </p:nvSpPr>
        <p:spPr>
          <a:xfrm>
            <a:off x="148433" y="2598003"/>
            <a:ext cx="7986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Using the LED </a:t>
            </a:r>
            <a:r>
              <a:rPr lang="en-US" sz="2400" b="1" dirty="0" err="1"/>
              <a:t>Blox</a:t>
            </a:r>
            <a:r>
              <a:rPr lang="en-US" sz="2400" b="1" dirty="0"/>
              <a:t>, build the letter on the Power Board  </a:t>
            </a:r>
            <a:endParaRPr lang="en-US" sz="2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9DA1D-0D54-451E-846C-B556E2F7A192}"/>
              </a:ext>
            </a:extLst>
          </p:cNvPr>
          <p:cNvSpPr txBox="1"/>
          <p:nvPr/>
        </p:nvSpPr>
        <p:spPr>
          <a:xfrm>
            <a:off x="148432" y="3282452"/>
            <a:ext cx="7650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Name several things that begin with the letter you built.</a:t>
            </a:r>
          </a:p>
        </p:txBody>
      </p:sp>
    </p:spTree>
    <p:extLst>
      <p:ext uri="{BB962C8B-B14F-4D97-AF65-F5344CB8AC3E}">
        <p14:creationId xmlns:p14="http://schemas.microsoft.com/office/powerpoint/2010/main" val="231650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2823F7-4C18-4341-A19E-F96AF955E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87" y="1365470"/>
            <a:ext cx="1956566" cy="2327040"/>
          </a:xfrm>
          <a:prstGeom prst="rect">
            <a:avLst/>
          </a:prstGeom>
        </p:spPr>
      </p:pic>
      <p:pic>
        <p:nvPicPr>
          <p:cNvPr id="1026" name="Picture 2" descr="Why Nobody Can Copy Apple | cek.log">
            <a:extLst>
              <a:ext uri="{FF2B5EF4-FFF2-40B4-BE49-F238E27FC236}">
                <a16:creationId xmlns:a16="http://schemas.microsoft.com/office/drawing/2014/main" id="{E6D4AD7B-3E2E-4C8B-A24A-41049440E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26" y="1331264"/>
            <a:ext cx="1332350" cy="127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409CDF-8935-46F4-BEAF-5F4198741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708" y="1419289"/>
            <a:ext cx="1956566" cy="2327040"/>
          </a:xfrm>
          <a:prstGeom prst="rect">
            <a:avLst/>
          </a:prstGeom>
        </p:spPr>
      </p:pic>
      <p:pic>
        <p:nvPicPr>
          <p:cNvPr id="1030" name="Picture 6" descr="Honey Bees Identification &amp; Behavior | Control &amp; Prevention">
            <a:extLst>
              <a:ext uri="{FF2B5EF4-FFF2-40B4-BE49-F238E27FC236}">
                <a16:creationId xmlns:a16="http://schemas.microsoft.com/office/drawing/2014/main" id="{BA6CD0E7-853C-4B03-B1E1-01E9E4BE5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35" y="1398460"/>
            <a:ext cx="1326439" cy="132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est Barns Roanoke 16 ft. x 24 ft. Wood Storage Building ...">
            <a:extLst>
              <a:ext uri="{FF2B5EF4-FFF2-40B4-BE49-F238E27FC236}">
                <a16:creationId xmlns:a16="http://schemas.microsoft.com/office/drawing/2014/main" id="{B1A6CB8C-134E-4C02-9DF3-D660880B9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43" y="2530450"/>
            <a:ext cx="1326440" cy="13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irplane White Background Stock Photos, Pictures &amp; Royalty-Free ...">
            <a:extLst>
              <a:ext uri="{FF2B5EF4-FFF2-40B4-BE49-F238E27FC236}">
                <a16:creationId xmlns:a16="http://schemas.microsoft.com/office/drawing/2014/main" id="{2579598C-677F-4B50-8666-E57C38367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328" y="2648611"/>
            <a:ext cx="1901739" cy="110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4A3B7B-ECEA-477D-87CA-4A1A765CEC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4292" y="1419289"/>
            <a:ext cx="1956566" cy="2327040"/>
          </a:xfrm>
          <a:prstGeom prst="rect">
            <a:avLst/>
          </a:prstGeom>
        </p:spPr>
      </p:pic>
      <p:pic>
        <p:nvPicPr>
          <p:cNvPr id="1040" name="Picture 16" descr="Cute Cat No Background, HD Png Download - kindpng">
            <a:extLst>
              <a:ext uri="{FF2B5EF4-FFF2-40B4-BE49-F238E27FC236}">
                <a16:creationId xmlns:a16="http://schemas.microsoft.com/office/drawing/2014/main" id="{9A40A1A5-0146-40AD-BF0C-E029F3946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90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341" y="1246626"/>
            <a:ext cx="1538253" cy="121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9EB3DA-33C2-45E2-868C-CBD09FC3D0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778" r="94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32" y="2496196"/>
            <a:ext cx="1222003" cy="12165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3CC8C68-FCCD-4E31-BCE1-0A96CFE85B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4687" y="4329010"/>
            <a:ext cx="1956566" cy="23270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E765243-8757-46C1-92C6-76A3C57E752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331" b="96457" l="1515" r="898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5456" y="4376645"/>
            <a:ext cx="1083633" cy="1390115"/>
          </a:xfrm>
          <a:prstGeom prst="rect">
            <a:avLst/>
          </a:prstGeom>
        </p:spPr>
      </p:pic>
      <p:pic>
        <p:nvPicPr>
          <p:cNvPr id="1042" name="Picture 18" descr="Donuts S, doughnut with sprinkles transparent background PNG ...">
            <a:extLst>
              <a:ext uri="{FF2B5EF4-FFF2-40B4-BE49-F238E27FC236}">
                <a16:creationId xmlns:a16="http://schemas.microsoft.com/office/drawing/2014/main" id="{2C40FF5C-7E8B-4A2E-AC84-D1D893420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837" b="94419" l="0" r="982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001" y="5897938"/>
            <a:ext cx="733213" cy="67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CA89C07-2A9E-4BD1-A6E5-D69E52E5D81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31708" y="4327550"/>
            <a:ext cx="1956566" cy="23270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B067310-CEB8-4848-A302-4058A98E871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293" b="98276" l="3687" r="100000">
                        <a14:foregroundMark x1="71889" y1="46552" x2="71889" y2="46552"/>
                        <a14:foregroundMark x1="74194" y1="50862" x2="74194" y2="50862"/>
                        <a14:foregroundMark x1="88940" y1="55603" x2="88940" y2="55603"/>
                        <a14:foregroundMark x1="92627" y1="59483" x2="92627" y2="59483"/>
                        <a14:foregroundMark x1="95853" y1="65086" x2="95853" y2="65086"/>
                        <a14:foregroundMark x1="94470" y1="63793" x2="94470" y2="63793"/>
                        <a14:foregroundMark x1="90323" y1="57759" x2="90323" y2="57759"/>
                        <a14:foregroundMark x1="97696" y1="66810" x2="97696" y2="668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2189" y="4327550"/>
            <a:ext cx="1240680" cy="132644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462A0E9-A7CE-440B-90EC-A42D6A2C6B7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9229" y="5653991"/>
            <a:ext cx="1086111" cy="113054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DA17221-805B-4128-BE06-1FCF904D8CF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53888" y="4218993"/>
            <a:ext cx="1952456" cy="232215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6C7CF5D-E5B2-4AA4-BDBF-C90E8CB42E7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33391" y="4388706"/>
            <a:ext cx="1078083" cy="110236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9371165-13AA-478A-A236-8D874E86D74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761432" y="5599249"/>
            <a:ext cx="1353178" cy="81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1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1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1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1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1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1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1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1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1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1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1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1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1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51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1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01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200682-32B3-4B67-BCB3-8FA61EDBD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1" y="1419289"/>
            <a:ext cx="1928348" cy="22934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82D8C8-68DB-41DE-AD40-7AF0EA85D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708" y="1398460"/>
            <a:ext cx="1928348" cy="2293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53385E-0CD6-4DBA-A255-968B1E421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996" y="1419289"/>
            <a:ext cx="1928348" cy="2293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2D5A22-DDE3-42AD-A77B-ADDB0A347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71" y="4291971"/>
            <a:ext cx="1928348" cy="22934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4EF32A-8DC5-4B69-81E5-C43CC48C39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708" y="4292679"/>
            <a:ext cx="1928348" cy="2293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716090-56E7-4B78-9097-FADE8FB221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7996" y="4291970"/>
            <a:ext cx="1928348" cy="2293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34BB0B-EA81-4DE6-8104-9CBAE31EBA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1275" y="1280635"/>
            <a:ext cx="1082488" cy="1626690"/>
          </a:xfrm>
          <a:prstGeom prst="rect">
            <a:avLst/>
          </a:prstGeom>
        </p:spPr>
      </p:pic>
      <p:pic>
        <p:nvPicPr>
          <p:cNvPr id="2050" name="Picture 2" descr="Grapes Clipart Transparent Background - Grape Clipart Transparent ...">
            <a:extLst>
              <a:ext uri="{FF2B5EF4-FFF2-40B4-BE49-F238E27FC236}">
                <a16:creationId xmlns:a16="http://schemas.microsoft.com/office/drawing/2014/main" id="{19450253-C2C2-4626-A7F5-F32EB4FBE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768" y="2875795"/>
            <a:ext cx="1082922" cy="73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B1EAA9-1283-4306-9812-0D95AFBF71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93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0094" y="1467132"/>
            <a:ext cx="1356424" cy="10109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3EAF89-39E0-4CB1-AB74-95B0642D46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3724" y="2634978"/>
            <a:ext cx="1271588" cy="9001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4FCB7A-A4D6-4CC2-BB8E-CE938F6B93A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99228" y="1651080"/>
            <a:ext cx="1073152" cy="7528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9FED86-EBDE-4A93-8B52-AA80CF0FD98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67105" y="2667071"/>
            <a:ext cx="364443" cy="9371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A8334A-BAAA-4F09-AA40-80A616BA6F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93" b="99107" l="9375" r="892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9891" y="4463266"/>
            <a:ext cx="955402" cy="9554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C97AD37-E5FD-4627-BD22-6A2FDD7F590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92748" y="5737910"/>
            <a:ext cx="1188491" cy="55270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4AEFE01-E76F-4504-8727-FACF26261D7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77027" y1="12775" x2="77027" y2="12775"/>
                        <a14:foregroundMark x1="89640" y1="17181" x2="89640" y2="17181"/>
                        <a14:foregroundMark x1="36486" y1="70925" x2="36486" y2="70925"/>
                        <a14:foregroundMark x1="54505" y1="64758" x2="54505" y2="64758"/>
                        <a14:foregroundMark x1="47297" y1="68282" x2="47297" y2="68282"/>
                        <a14:foregroundMark x1="17117" y1="71806" x2="17117" y2="71806"/>
                        <a14:foregroundMark x1="8108" y1="91630" x2="8108" y2="91630"/>
                        <a14:foregroundMark x1="32432" y1="73568" x2="32432" y2="73568"/>
                        <a14:foregroundMark x1="27027" y1="70925" x2="27027" y2="70925"/>
                        <a14:foregroundMark x1="39640" y1="66520" x2="39640" y2="66520"/>
                        <a14:foregroundMark x1="47748" y1="60352" x2="47748" y2="60352"/>
                        <a14:foregroundMark x1="13514" y1="96035" x2="13514" y2="96035"/>
                        <a14:foregroundMark x1="13514" y1="90749" x2="13514" y2="907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7477" y="4416840"/>
            <a:ext cx="952574" cy="9740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FCCBA1-C00F-4D4B-A0FA-95B3FD7CE15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9691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5427" y="5611421"/>
            <a:ext cx="952574" cy="974028"/>
          </a:xfrm>
          <a:prstGeom prst="rect">
            <a:avLst/>
          </a:prstGeom>
        </p:spPr>
      </p:pic>
      <p:pic>
        <p:nvPicPr>
          <p:cNvPr id="2052" name="Picture 4" descr="Free Ladybug Transparent Background, Download Free Clip Art, Free ...">
            <a:extLst>
              <a:ext uri="{FF2B5EF4-FFF2-40B4-BE49-F238E27FC236}">
                <a16:creationId xmlns:a16="http://schemas.microsoft.com/office/drawing/2014/main" id="{71C645A2-7DCA-4DCE-BD47-FEB010028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98246" l="9459" r="89865">
                        <a14:foregroundMark x1="33446" y1="30409" x2="33446" y2="30409"/>
                        <a14:foregroundMark x1="32095" y1="61404" x2="32095" y2="61404"/>
                        <a14:foregroundMark x1="33108" y1="64912" x2="33108" y2="649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466" y="4503618"/>
            <a:ext cx="1130914" cy="6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F5F15D5-4AD8-48E1-9154-FF3BDF94A4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9896" r="890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1612" y="5390868"/>
            <a:ext cx="812677" cy="110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2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7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25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7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25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645ADC-46CF-423B-8C66-E4AAE9A28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26" y="1419289"/>
            <a:ext cx="1928348" cy="2293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BB6273-4685-40EC-B6DA-F9F7FBBD4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708" y="1419289"/>
            <a:ext cx="1928348" cy="22934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465AF7-DB46-466C-B68E-DFCC0A27C4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996" y="1419288"/>
            <a:ext cx="1928348" cy="22934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7B88A1-2707-4830-A911-B32E2E731B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426" y="4291970"/>
            <a:ext cx="1928348" cy="22934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A3A7DF-0E2A-48D8-939E-DADDFE7493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708" y="4291970"/>
            <a:ext cx="1928348" cy="22934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D3590D-0F29-486F-AA5D-86C39DF2C0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7996" y="4291970"/>
            <a:ext cx="1928348" cy="22934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0E6868-86DA-4928-88C4-E61EC64AB9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1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977" y="1514492"/>
            <a:ext cx="1032133" cy="965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5DE55CD-C8CB-49FE-9102-B3EED5B387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4118" y1="19106" x2="44118" y2="191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3768" y="2566027"/>
            <a:ext cx="914156" cy="11023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B0E8754-AF27-40BD-B4DD-34EF996505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46" b="98477" l="9766" r="898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0056" y="1514492"/>
            <a:ext cx="1254530" cy="965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3D862D-D1BC-4978-89B3-2B7031FF73B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65051" y="2547651"/>
            <a:ext cx="658415" cy="1097358"/>
          </a:xfrm>
          <a:prstGeom prst="rect">
            <a:avLst/>
          </a:prstGeom>
        </p:spPr>
      </p:pic>
      <p:pic>
        <p:nvPicPr>
          <p:cNvPr id="3074" name="Picture 2" descr="Free Orange Fruit Png - Orange With No Background - Free ...">
            <a:extLst>
              <a:ext uri="{FF2B5EF4-FFF2-40B4-BE49-F238E27FC236}">
                <a16:creationId xmlns:a16="http://schemas.microsoft.com/office/drawing/2014/main" id="{31EEEBB7-96F5-4C0E-8784-DC6E3CD8C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8370" l="9489" r="894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665" y="2811446"/>
            <a:ext cx="1241285" cy="83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ownload Free png background-Octopus-transparent - DLPNG.com">
            <a:extLst>
              <a:ext uri="{FF2B5EF4-FFF2-40B4-BE49-F238E27FC236}">
                <a16:creationId xmlns:a16="http://schemas.microsoft.com/office/drawing/2014/main" id="{C8567A11-9872-4F79-A5AB-E8C487606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91" y="1608165"/>
            <a:ext cx="1127383" cy="93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8BC1341-3E22-46AB-AC29-8639BE25CE9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21831" r="9401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3628" y="4241143"/>
            <a:ext cx="1758830" cy="11023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3CEAB59-F76B-4BB9-983F-EDE463D7D79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97714" y="5438709"/>
            <a:ext cx="610658" cy="1176082"/>
          </a:xfrm>
          <a:prstGeom prst="rect">
            <a:avLst/>
          </a:prstGeom>
        </p:spPr>
      </p:pic>
      <p:pic>
        <p:nvPicPr>
          <p:cNvPr id="3078" name="Picture 6" descr="Question Mark Clipart No Background - Question Mark Without ...">
            <a:extLst>
              <a:ext uri="{FF2B5EF4-FFF2-40B4-BE49-F238E27FC236}">
                <a16:creationId xmlns:a16="http://schemas.microsoft.com/office/drawing/2014/main" id="{D89842D2-966E-4891-812C-A14C03756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9783" r="89493">
                        <a14:foregroundMark x1="48551" y1="87363" x2="48551" y2="87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004" y="4405696"/>
            <a:ext cx="1172633" cy="77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ree Quarter Transparent Background, Download Free Clip Art, Free ...">
            <a:extLst>
              <a:ext uri="{FF2B5EF4-FFF2-40B4-BE49-F238E27FC236}">
                <a16:creationId xmlns:a16="http://schemas.microsoft.com/office/drawing/2014/main" id="{5ECD39DE-30B6-4B72-A75A-A6B20347E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99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26" y="5403859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8A7B2F3-7008-4C6A-999A-F7C47853D0C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941270" y="5226209"/>
            <a:ext cx="580744" cy="1300868"/>
          </a:xfrm>
          <a:prstGeom prst="rect">
            <a:avLst/>
          </a:prstGeom>
        </p:spPr>
      </p:pic>
      <p:pic>
        <p:nvPicPr>
          <p:cNvPr id="3082" name="Picture 10" descr="Free Transparent Rainbow Cliparts, Download Free Clip Art, Free ...">
            <a:extLst>
              <a:ext uri="{FF2B5EF4-FFF2-40B4-BE49-F238E27FC236}">
                <a16:creationId xmlns:a16="http://schemas.microsoft.com/office/drawing/2014/main" id="{9BC808A9-FAED-414B-A5EC-8CED1A9FF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2235" b="97207" l="9609" r="89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931" y="4310195"/>
            <a:ext cx="1796752" cy="114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45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75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E88738-F4B3-4AEB-9A85-EBB27E9B0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26" y="1419287"/>
            <a:ext cx="1928348" cy="22934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BECF2D-65F5-4617-BB77-497506021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708" y="1419287"/>
            <a:ext cx="1928348" cy="2293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EC19AB-0E1C-447F-A530-023ECBF1C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996" y="1419287"/>
            <a:ext cx="1928348" cy="2293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6A2A8F-3FFB-4AA0-AA74-31F988520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426" y="4291969"/>
            <a:ext cx="1928348" cy="22934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A75A4C-851D-4E89-8940-5B69EA2AE8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708" y="4291968"/>
            <a:ext cx="1928348" cy="2293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260F6E-1E77-4505-8C02-5BEB5372A8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7996" y="4291967"/>
            <a:ext cx="1928348" cy="2293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72F6DA-D40D-4695-8D3E-A66A1B6FC2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3768" y="1499226"/>
            <a:ext cx="1071563" cy="1066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EE708E-84C5-4F03-8223-FF8CFB9554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10305" y="2680717"/>
            <a:ext cx="1212433" cy="8246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F3CBA-AEAF-459F-9ACF-3DE6BBC47D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13496" y="1598271"/>
            <a:ext cx="670260" cy="9677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2E530F6-1605-44E2-A5BC-A60A65D541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39633" y="2645966"/>
            <a:ext cx="1066800" cy="10668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13DAF8-D7BF-4078-A894-C8FB1CC46C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6209" l="0" r="9874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9851" y="1598271"/>
            <a:ext cx="1096179" cy="9677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AEE6453-C0E0-4BEB-8ED1-4019CA83069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889" b="94222" l="9778" r="89778">
                        <a14:foregroundMark x1="40000" y1="44444" x2="40000" y2="44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4404" y="2547633"/>
            <a:ext cx="1165133" cy="11651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1FCDEC-9E4C-41A9-875E-893E2D460CE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10305" y="4479268"/>
            <a:ext cx="1301410" cy="95867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4368DC-D74A-4F9A-B9B4-5ECE77655E9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78774" y="5493578"/>
            <a:ext cx="1165133" cy="11651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73857A-BFC5-4E01-B5DC-A7F2C1022E6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14394" y="4291967"/>
            <a:ext cx="1033463" cy="11049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7219C30-41DD-468B-839B-313BE961B1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375" b="99554" l="0" r="99107">
                        <a14:backgroundMark x1="37500" y1="90179" x2="37500" y2="90179"/>
                        <a14:backgroundMark x1="32143" y1="85268" x2="32143" y2="852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7336" y="5505373"/>
            <a:ext cx="941391" cy="94139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201F0F5-2F92-4635-9EEE-B26B1D1126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9778" r="89778">
                        <a14:foregroundMark x1="50222" y1="34667" x2="50222" y2="34667"/>
                        <a14:foregroundMark x1="36444" y1="49333" x2="36444" y2="49333"/>
                        <a14:foregroundMark x1="61778" y1="50222" x2="61778" y2="5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9153" y="4373206"/>
            <a:ext cx="942421" cy="94242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8A03D19-B468-417B-B60D-FC81DAC306E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943609" y="5505373"/>
            <a:ext cx="942421" cy="94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6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25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7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9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25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6C7C63-DB1A-425C-BF4C-CFDE4D81F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495" y="1419287"/>
            <a:ext cx="1928348" cy="2293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E54AE2-79A5-45CE-B450-26D2A8503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495" y="4291200"/>
            <a:ext cx="1928348" cy="22934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793205-46C9-4988-A519-A9CAF21893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90" b="93443" l="2909" r="97455">
                        <a14:foregroundMark x1="33455" y1="31148" x2="33455" y2="31148"/>
                        <a14:foregroundMark x1="27636" y1="31148" x2="27636" y2="31148"/>
                        <a14:foregroundMark x1="19273" y1="29508" x2="19273" y2="29508"/>
                        <a14:foregroundMark x1="15636" y1="26776" x2="15636" y2="26776"/>
                        <a14:foregroundMark x1="23273" y1="30055" x2="23273" y2="30055"/>
                        <a14:foregroundMark x1="29818" y1="31694" x2="29818" y2="31694"/>
                        <a14:foregroundMark x1="79636" y1="43169" x2="79636" y2="43169"/>
                        <a14:foregroundMark x1="83273" y1="43716" x2="83273" y2="43716"/>
                        <a14:foregroundMark x1="65091" y1="26776" x2="65091" y2="26776"/>
                        <a14:foregroundMark x1="68000" y1="26230" x2="68000" y2="26230"/>
                        <a14:foregroundMark x1="72000" y1="24044" x2="72000" y2="24044"/>
                        <a14:foregroundMark x1="76364" y1="20765" x2="76364" y2="20765"/>
                        <a14:foregroundMark x1="83636" y1="18033" x2="83636" y2="18033"/>
                        <a14:foregroundMark x1="85818" y1="15847" x2="85818" y2="15847"/>
                        <a14:foregroundMark x1="79636" y1="19126" x2="79636" y2="19126"/>
                        <a14:foregroundMark x1="74545" y1="22951" x2="74545" y2="22951"/>
                        <a14:foregroundMark x1="69818" y1="26230" x2="69818" y2="26230"/>
                        <a14:foregroundMark x1="16727" y1="28962" x2="16727" y2="28962"/>
                        <a14:foregroundMark x1="21091" y1="30601" x2="21091" y2="30601"/>
                        <a14:foregroundMark x1="25455" y1="31694" x2="25455" y2="31694"/>
                        <a14:foregroundMark x1="30909" y1="32240" x2="30909" y2="32240"/>
                        <a14:foregroundMark x1="81455" y1="43169" x2="81455" y2="43169"/>
                        <a14:foregroundMark x1="80727" y1="20219" x2="80727" y2="20219"/>
                        <a14:foregroundMark x1="70182" y1="24044" x2="70182" y2="24044"/>
                        <a14:foregroundMark x1="72727" y1="22951" x2="72727" y2="22951"/>
                        <a14:foregroundMark x1="74909" y1="21858" x2="74909" y2="21858"/>
                        <a14:foregroundMark x1="75636" y1="21858" x2="75636" y2="21858"/>
                        <a14:foregroundMark x1="76727" y1="21311" x2="76727" y2="21311"/>
                        <a14:foregroundMark x1="78182" y1="20765" x2="78182" y2="20765"/>
                        <a14:foregroundMark x1="82182" y1="19126" x2="82182" y2="19126"/>
                        <a14:foregroundMark x1="66545" y1="27322" x2="66545" y2="27322"/>
                        <a14:foregroundMark x1="69818" y1="25683" x2="69818" y2="256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6948" y="1622042"/>
            <a:ext cx="1479476" cy="9845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E29A39-9A2D-4578-A02D-9A2D55F9AC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0071" y="2799536"/>
            <a:ext cx="913230" cy="9132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7ED97B-0516-431D-B763-BE9BC7410A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6789" y="4386853"/>
            <a:ext cx="913231" cy="9851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E7C2A21-A685-4A3C-9234-DD0FD4C2DE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6789" y="5631070"/>
            <a:ext cx="829949" cy="82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3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Lesson 2 – Numbers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9FC345-8860-4156-A0CC-F000E509A1CC}"/>
              </a:ext>
            </a:extLst>
          </p:cNvPr>
          <p:cNvSpPr txBox="1"/>
          <p:nvPr/>
        </p:nvSpPr>
        <p:spPr>
          <a:xfrm>
            <a:off x="4142121" y="2598284"/>
            <a:ext cx="467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Lesson length: </a:t>
            </a:r>
            <a:r>
              <a:rPr lang="en-US" dirty="0"/>
              <a:t>40 Min (multiple times)</a:t>
            </a:r>
          </a:p>
          <a:p>
            <a:r>
              <a:rPr lang="en-US" b="1" dirty="0"/>
              <a:t>Key Learning: </a:t>
            </a:r>
            <a:r>
              <a:rPr lang="en-US" dirty="0"/>
              <a:t>Identify Numbers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C542E9-61DA-41DF-BB7D-C397329A9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3954" y="5629209"/>
            <a:ext cx="1124092" cy="11240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7D6FE3-ABBB-4617-9B8A-30AE1AD6FB12}"/>
              </a:ext>
            </a:extLst>
          </p:cNvPr>
          <p:cNvGrpSpPr/>
          <p:nvPr/>
        </p:nvGrpSpPr>
        <p:grpSpPr>
          <a:xfrm>
            <a:off x="4594578" y="3931696"/>
            <a:ext cx="2754489" cy="1518876"/>
            <a:chOff x="4594578" y="3931696"/>
            <a:chExt cx="2754489" cy="1518876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D40FAA38-F186-4E66-A4F2-AB75F435BC2C}"/>
                </a:ext>
              </a:extLst>
            </p:cNvPr>
            <p:cNvSpPr/>
            <p:nvPr/>
          </p:nvSpPr>
          <p:spPr>
            <a:xfrm>
              <a:off x="4594578" y="3931696"/>
              <a:ext cx="2652889" cy="1518876"/>
            </a:xfrm>
            <a:prstGeom prst="wedgeRoundRectCallout">
              <a:avLst>
                <a:gd name="adj1" fmla="val -146"/>
                <a:gd name="adj2" fmla="val 72984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B9EDBD-1EFE-46AF-A7DC-4F81EAE152EA}"/>
                </a:ext>
              </a:extLst>
            </p:cNvPr>
            <p:cNvSpPr txBox="1"/>
            <p:nvPr/>
          </p:nvSpPr>
          <p:spPr>
            <a:xfrm>
              <a:off x="4594578" y="4014475"/>
              <a:ext cx="27544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You know what’s odd?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1AD323-96CC-4351-9460-A4DC435244CF}"/>
              </a:ext>
            </a:extLst>
          </p:cNvPr>
          <p:cNvSpPr txBox="1"/>
          <p:nvPr/>
        </p:nvSpPr>
        <p:spPr>
          <a:xfrm>
            <a:off x="5108029" y="5050430"/>
            <a:ext cx="2525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Every other number!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1A7316-DC0E-4972-BCB4-237C5BD1A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4199" y="2918176"/>
            <a:ext cx="2619375" cy="1743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3F2704-1709-46CF-BE28-2F236346D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70" y="291817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Numbers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CF824-3E7B-43F1-B7B1-46C65BBB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573" y="5395055"/>
            <a:ext cx="1124092" cy="112409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993F64F-0889-44F9-91FB-CBE838A730A7}"/>
              </a:ext>
            </a:extLst>
          </p:cNvPr>
          <p:cNvGrpSpPr/>
          <p:nvPr/>
        </p:nvGrpSpPr>
        <p:grpSpPr>
          <a:xfrm>
            <a:off x="3236937" y="4606960"/>
            <a:ext cx="3549301" cy="1268324"/>
            <a:chOff x="914151" y="4901413"/>
            <a:chExt cx="3549301" cy="1897011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4CA7CF28-341E-4C33-B8CE-175FEB670B06}"/>
                </a:ext>
              </a:extLst>
            </p:cNvPr>
            <p:cNvSpPr/>
            <p:nvPr/>
          </p:nvSpPr>
          <p:spPr>
            <a:xfrm>
              <a:off x="914151" y="4901413"/>
              <a:ext cx="3547629" cy="1897011"/>
            </a:xfrm>
            <a:prstGeom prst="wedgeRoundRectCallout">
              <a:avLst>
                <a:gd name="adj1" fmla="val 76783"/>
                <a:gd name="adj2" fmla="val 30349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AF911-9B92-4EC9-8DCE-675E6CBE5C8A}"/>
                </a:ext>
              </a:extLst>
            </p:cNvPr>
            <p:cNvSpPr txBox="1"/>
            <p:nvPr/>
          </p:nvSpPr>
          <p:spPr>
            <a:xfrm>
              <a:off x="968123" y="4915665"/>
              <a:ext cx="3495329" cy="1529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The next several slides provide examples of how to build each number, and a group of objects that sum to each number.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836B71-74FC-4B70-B25A-94881071D29C}"/>
              </a:ext>
            </a:extLst>
          </p:cNvPr>
          <p:cNvSpPr txBox="1"/>
          <p:nvPr/>
        </p:nvSpPr>
        <p:spPr>
          <a:xfrm>
            <a:off x="148433" y="1626129"/>
            <a:ext cx="712170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Pick a single digit number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FF"/>
                </a:solidFill>
              </a:rPr>
              <a:t>      1 2 3 4 5 6 7 8 9 0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9A3C76-8EC8-4F7F-BE40-6A855697E6EF}"/>
              </a:ext>
            </a:extLst>
          </p:cNvPr>
          <p:cNvSpPr txBox="1"/>
          <p:nvPr/>
        </p:nvSpPr>
        <p:spPr>
          <a:xfrm>
            <a:off x="148433" y="2598003"/>
            <a:ext cx="7986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Using the LED </a:t>
            </a:r>
            <a:r>
              <a:rPr lang="en-US" sz="2400" b="1" dirty="0" err="1"/>
              <a:t>Blox</a:t>
            </a:r>
            <a:r>
              <a:rPr lang="en-US" sz="2400" b="1" dirty="0"/>
              <a:t>, build the number on the Power Board  </a:t>
            </a:r>
            <a:endParaRPr lang="en-US" sz="2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9DA1D-0D54-451E-846C-B556E2F7A192}"/>
              </a:ext>
            </a:extLst>
          </p:cNvPr>
          <p:cNvSpPr txBox="1"/>
          <p:nvPr/>
        </p:nvSpPr>
        <p:spPr>
          <a:xfrm>
            <a:off x="148432" y="3282452"/>
            <a:ext cx="813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Count a number of objects equal to the number you chose</a:t>
            </a:r>
          </a:p>
        </p:txBody>
      </p:sp>
    </p:spTree>
    <p:extLst>
      <p:ext uri="{BB962C8B-B14F-4D97-AF65-F5344CB8AC3E}">
        <p14:creationId xmlns:p14="http://schemas.microsoft.com/office/powerpoint/2010/main" val="414534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Numbers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855BD8-2A6B-4204-8E37-499FDEC06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32" y="1398460"/>
            <a:ext cx="1952860" cy="2322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D60A19-EE44-416C-9641-4AA2AD0C8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091" y="2181157"/>
            <a:ext cx="1514476" cy="7572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D5550B-A861-490F-B25A-CA7D2ACE6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8409" y="2007320"/>
            <a:ext cx="1158232" cy="948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3D0C88-134C-4E39-BAF3-930406482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1508" y="1414023"/>
            <a:ext cx="1952860" cy="2322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D4F4F5-3220-47A9-ADEC-8C386330B7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8323" y="2035288"/>
            <a:ext cx="1380706" cy="13264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A8B358-A2EB-4C64-9AF6-07FC7A8E36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7869" y="1414023"/>
            <a:ext cx="1949154" cy="2318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321C47-67E6-411B-BF1C-DEB2D57E4B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532" y="4218513"/>
            <a:ext cx="1952860" cy="232263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27292F9-70BE-4759-8913-5B7B6DCC7B61}"/>
              </a:ext>
            </a:extLst>
          </p:cNvPr>
          <p:cNvGrpSpPr/>
          <p:nvPr/>
        </p:nvGrpSpPr>
        <p:grpSpPr>
          <a:xfrm>
            <a:off x="2352628" y="4430745"/>
            <a:ext cx="1774387" cy="1748986"/>
            <a:chOff x="2352628" y="4430745"/>
            <a:chExt cx="1774387" cy="174898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64D3BBD-4B4D-4D4A-868D-F39D1C0D9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52628" y="4430746"/>
              <a:ext cx="874493" cy="874493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7EBDDB0-1ABD-4900-835F-B1EA05063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44055" y="4430745"/>
              <a:ext cx="874493" cy="87449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C685E08-EEC5-4E48-84A0-97F052B9B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61095" y="5305238"/>
              <a:ext cx="874493" cy="874493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0701E21-C446-42B5-A467-5B0D9A63F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52522" y="5305237"/>
              <a:ext cx="874493" cy="874493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B1A2E37-C5AF-43F4-821E-0E027534D0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21508" y="4222920"/>
            <a:ext cx="1949154" cy="231822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E7763BB-82C4-4DA5-AD44-BB90D0AE7AFC}"/>
              </a:ext>
            </a:extLst>
          </p:cNvPr>
          <p:cNvGrpSpPr/>
          <p:nvPr/>
        </p:nvGrpSpPr>
        <p:grpSpPr>
          <a:xfrm>
            <a:off x="6652717" y="4315353"/>
            <a:ext cx="893550" cy="2134251"/>
            <a:chOff x="6652717" y="4315353"/>
            <a:chExt cx="893550" cy="213425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BECF8D7-C758-4319-9AD3-519B005BB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52717" y="6006607"/>
              <a:ext cx="883208" cy="442997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76BBB66A-E292-47F7-A8BD-EB5AC34D7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63059" y="5599249"/>
              <a:ext cx="883208" cy="442997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8530005-AA7F-4DDC-893F-3DC4508D9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52717" y="5186315"/>
              <a:ext cx="883208" cy="442997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0594889-FA8F-4768-A413-CAA064524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52717" y="4743318"/>
              <a:ext cx="883208" cy="442997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136E5D6-33D1-4A15-95F8-0D71C0248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52717" y="4315353"/>
              <a:ext cx="883208" cy="442997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A51C6-5AC0-46AB-8C01-12D46DF1F3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04740" y="4315353"/>
            <a:ext cx="1962283" cy="233384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5D5B9BD-351A-4226-AB06-468588DB5A4E}"/>
              </a:ext>
            </a:extLst>
          </p:cNvPr>
          <p:cNvGrpSpPr/>
          <p:nvPr/>
        </p:nvGrpSpPr>
        <p:grpSpPr>
          <a:xfrm>
            <a:off x="10311589" y="4453685"/>
            <a:ext cx="1193729" cy="2012714"/>
            <a:chOff x="10311589" y="4453685"/>
            <a:chExt cx="1193729" cy="2012714"/>
          </a:xfrm>
        </p:grpSpPr>
        <p:pic>
          <p:nvPicPr>
            <p:cNvPr id="5124" name="Picture 4" descr="Pear Icon | Free SVG / PNG, Premium Animated GIF / APNG ...">
              <a:extLst>
                <a:ext uri="{FF2B5EF4-FFF2-40B4-BE49-F238E27FC236}">
                  <a16:creationId xmlns:a16="http://schemas.microsoft.com/office/drawing/2014/main" id="{FADB3580-448A-4137-8BC6-DD4D69A74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1589" y="4459406"/>
              <a:ext cx="617087" cy="61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 descr="Pear Icon | Free SVG / PNG, Premium Animated GIF / APNG ...">
              <a:extLst>
                <a:ext uri="{FF2B5EF4-FFF2-40B4-BE49-F238E27FC236}">
                  <a16:creationId xmlns:a16="http://schemas.microsoft.com/office/drawing/2014/main" id="{B3E989CB-1F8F-49DE-9003-5F430A4891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8231" y="4453685"/>
              <a:ext cx="617087" cy="61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 descr="Pear Icon | Free SVG / PNG, Premium Animated GIF / APNG ...">
              <a:extLst>
                <a:ext uri="{FF2B5EF4-FFF2-40B4-BE49-F238E27FC236}">
                  <a16:creationId xmlns:a16="http://schemas.microsoft.com/office/drawing/2014/main" id="{34A24645-9B22-4F26-B954-C6EE33400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1589" y="5150557"/>
              <a:ext cx="617087" cy="61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4" descr="Pear Icon | Free SVG / PNG, Premium Animated GIF / APNG ...">
              <a:extLst>
                <a:ext uri="{FF2B5EF4-FFF2-40B4-BE49-F238E27FC236}">
                  <a16:creationId xmlns:a16="http://schemas.microsoft.com/office/drawing/2014/main" id="{87802DC4-4E56-4FCC-B922-48AD0A3CB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8231" y="5144836"/>
              <a:ext cx="617087" cy="61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Pear Icon | Free SVG / PNG, Premium Animated GIF / APNG ...">
              <a:extLst>
                <a:ext uri="{FF2B5EF4-FFF2-40B4-BE49-F238E27FC236}">
                  <a16:creationId xmlns:a16="http://schemas.microsoft.com/office/drawing/2014/main" id="{D9636A55-36F7-47EB-9228-4A08ABAEF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1589" y="5849312"/>
              <a:ext cx="617087" cy="61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Pear Icon | Free SVG / PNG, Premium Animated GIF / APNG ...">
              <a:extLst>
                <a:ext uri="{FF2B5EF4-FFF2-40B4-BE49-F238E27FC236}">
                  <a16:creationId xmlns:a16="http://schemas.microsoft.com/office/drawing/2014/main" id="{14C08A97-CC7D-4C9C-A28A-7B01E7FF22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8231" y="5843591"/>
              <a:ext cx="617087" cy="61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756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5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7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75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Numbers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1FEECB-9892-48D6-928F-C4D9E851B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037" y="1419289"/>
            <a:ext cx="1928348" cy="229347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A06A3A-CEA4-4951-870F-7B0C35253AF8}"/>
              </a:ext>
            </a:extLst>
          </p:cNvPr>
          <p:cNvGrpSpPr/>
          <p:nvPr/>
        </p:nvGrpSpPr>
        <p:grpSpPr>
          <a:xfrm>
            <a:off x="3406269" y="1442618"/>
            <a:ext cx="1424862" cy="2299590"/>
            <a:chOff x="3406269" y="1442618"/>
            <a:chExt cx="1424862" cy="229959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929B42-BBBC-4A3B-B097-09A44D362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4005" y="1442618"/>
              <a:ext cx="565753" cy="45896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44C9919-008C-48C8-A53C-5098628CB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5378" y="1442618"/>
              <a:ext cx="565753" cy="45896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77AA293-B4A0-4180-A628-300EC4EAB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4005" y="2054708"/>
              <a:ext cx="565753" cy="45896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DC9E4D2-52AA-4B02-B571-1196A95A6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5378" y="2054708"/>
              <a:ext cx="565753" cy="45896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437F423-4614-45F4-A483-9C8626D3E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4005" y="2667071"/>
              <a:ext cx="565753" cy="45896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9FF0F70-D7D1-4C94-AC3E-7DE8B904C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5378" y="2667071"/>
              <a:ext cx="565753" cy="45896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15B6B36-1E74-4052-9758-D520519B1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06269" y="3283244"/>
              <a:ext cx="565753" cy="458964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835980D-CD8C-4651-9C87-D01E4658B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9292" y="1442618"/>
            <a:ext cx="1928348" cy="229347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BAC116-AA68-4F1F-B39F-0CF865946928}"/>
              </a:ext>
            </a:extLst>
          </p:cNvPr>
          <p:cNvGrpSpPr/>
          <p:nvPr/>
        </p:nvGrpSpPr>
        <p:grpSpPr>
          <a:xfrm>
            <a:off x="8714227" y="1442684"/>
            <a:ext cx="899693" cy="2142499"/>
            <a:chOff x="3390912" y="4262745"/>
            <a:chExt cx="899693" cy="214249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353C5A0-EE8A-4C95-8707-05416593A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97331" y="4262745"/>
              <a:ext cx="312164" cy="45896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1C42C07-D531-4850-9A24-CEE47D42F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78441" y="4262745"/>
              <a:ext cx="312164" cy="45896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0EB9F0D-C342-475E-A587-2F2810B87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94571" y="4803575"/>
              <a:ext cx="312164" cy="458965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2C7D54A-C0F6-4E1D-B16B-9E83AABB4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75681" y="4803575"/>
              <a:ext cx="312164" cy="45896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A0DAC75-47EA-44E9-81CF-72984AEAA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93672" y="5405449"/>
              <a:ext cx="312164" cy="45896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5624B59-5415-4C2A-9FE8-7D259DD1C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74782" y="5405449"/>
              <a:ext cx="312164" cy="45896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DF5C88C-1BA0-479F-8CA2-69DD83969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90912" y="5946279"/>
              <a:ext cx="312164" cy="458965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92FDEF7-F94B-49C2-8EAC-C8ECB305E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72022" y="5946279"/>
              <a:ext cx="312164" cy="458965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A530205-D475-420C-8908-8DE99FFF0D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0037" y="4206983"/>
            <a:ext cx="1928348" cy="229347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0267350-0D8F-48B6-A36F-F2A3C88820A5}"/>
              </a:ext>
            </a:extLst>
          </p:cNvPr>
          <p:cNvGrpSpPr/>
          <p:nvPr/>
        </p:nvGrpSpPr>
        <p:grpSpPr>
          <a:xfrm>
            <a:off x="3349439" y="4174399"/>
            <a:ext cx="1664275" cy="2275263"/>
            <a:chOff x="8649849" y="1414395"/>
            <a:chExt cx="1664275" cy="227526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C20FF6A-A335-4CCF-B6E5-7A12964DC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49849" y="1415800"/>
              <a:ext cx="434149" cy="66921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620EAE-A75C-4D0E-89E2-EB2AECF96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266207" y="1414395"/>
              <a:ext cx="432854" cy="67061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1C0D6C7-6552-4595-9B7A-4CCFBF677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881270" y="1414395"/>
              <a:ext cx="432854" cy="670618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EF16CBA6-978D-4D50-BEB7-4673145EB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49849" y="2214758"/>
              <a:ext cx="434149" cy="669213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3F3B7E2-A4BC-4DC4-B023-CF70FE22C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266207" y="2213353"/>
              <a:ext cx="432854" cy="670618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BC7AD9C5-1C5B-4E43-95AB-B0372A6A8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881270" y="2213353"/>
              <a:ext cx="432854" cy="670618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715082D-42A3-4A9E-9041-905C05A87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49849" y="3020445"/>
              <a:ext cx="434149" cy="669213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D3D562A-3CBE-4939-AE52-420B3DC4B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266207" y="3019040"/>
              <a:ext cx="432854" cy="670618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8AFBE17-34B8-4F69-8BAD-3BAADF2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881270" y="3019040"/>
              <a:ext cx="432854" cy="670618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476285C8-370A-4099-81BA-A031B1E1AF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39292" y="4206355"/>
            <a:ext cx="1928348" cy="229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5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Lesson 3 – Colors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9FC345-8860-4156-A0CC-F000E509A1CC}"/>
              </a:ext>
            </a:extLst>
          </p:cNvPr>
          <p:cNvSpPr txBox="1"/>
          <p:nvPr/>
        </p:nvSpPr>
        <p:spPr>
          <a:xfrm>
            <a:off x="4142121" y="2598284"/>
            <a:ext cx="467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Lesson length: </a:t>
            </a:r>
            <a:r>
              <a:rPr lang="en-US" dirty="0"/>
              <a:t>40 Min</a:t>
            </a:r>
          </a:p>
          <a:p>
            <a:r>
              <a:rPr lang="en-US" b="1" dirty="0"/>
              <a:t>Key Learning: </a:t>
            </a:r>
            <a:r>
              <a:rPr lang="en-US" dirty="0"/>
              <a:t>Identify Colors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C542E9-61DA-41DF-BB7D-C397329A9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244" y="4951748"/>
            <a:ext cx="1124092" cy="11240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7D6FE3-ABBB-4617-9B8A-30AE1AD6FB12}"/>
              </a:ext>
            </a:extLst>
          </p:cNvPr>
          <p:cNvGrpSpPr/>
          <p:nvPr/>
        </p:nvGrpSpPr>
        <p:grpSpPr>
          <a:xfrm>
            <a:off x="4142122" y="3931696"/>
            <a:ext cx="4234624" cy="967332"/>
            <a:chOff x="4594578" y="3931696"/>
            <a:chExt cx="2754489" cy="1518876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D40FAA38-F186-4E66-A4F2-AB75F435BC2C}"/>
                </a:ext>
              </a:extLst>
            </p:cNvPr>
            <p:cNvSpPr/>
            <p:nvPr/>
          </p:nvSpPr>
          <p:spPr>
            <a:xfrm>
              <a:off x="4594578" y="3931696"/>
              <a:ext cx="2652889" cy="1518876"/>
            </a:xfrm>
            <a:prstGeom prst="wedgeRoundRectCallout">
              <a:avLst>
                <a:gd name="adj1" fmla="val -146"/>
                <a:gd name="adj2" fmla="val 72984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B9EDBD-1EFE-46AF-A7DC-4F81EAE152EA}"/>
                </a:ext>
              </a:extLst>
            </p:cNvPr>
            <p:cNvSpPr txBox="1"/>
            <p:nvPr/>
          </p:nvSpPr>
          <p:spPr>
            <a:xfrm>
              <a:off x="4594578" y="4014475"/>
              <a:ext cx="2754489" cy="579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What color is a window?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1AD323-96CC-4351-9460-A4DC435244CF}"/>
              </a:ext>
            </a:extLst>
          </p:cNvPr>
          <p:cNvSpPr txBox="1"/>
          <p:nvPr/>
        </p:nvSpPr>
        <p:spPr>
          <a:xfrm>
            <a:off x="4909888" y="4529696"/>
            <a:ext cx="4299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think the answer is pretty </a:t>
            </a:r>
            <a:r>
              <a:rPr lang="en-US" b="1" i="1" dirty="0"/>
              <a:t>clear</a:t>
            </a:r>
            <a:r>
              <a:rPr lang="en-US" b="1" dirty="0"/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0D1D0-87A7-48D1-85ED-10E8C2BDC7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4553" y="2206345"/>
            <a:ext cx="3205639" cy="31350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F926DA-F18A-4E8E-9A97-593DF9285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42" y="2206345"/>
            <a:ext cx="3205639" cy="31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Colors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CF824-3E7B-43F1-B7B1-46C65BBB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573" y="5395055"/>
            <a:ext cx="1124092" cy="112409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993F64F-0889-44F9-91FB-CBE838A730A7}"/>
              </a:ext>
            </a:extLst>
          </p:cNvPr>
          <p:cNvGrpSpPr/>
          <p:nvPr/>
        </p:nvGrpSpPr>
        <p:grpSpPr>
          <a:xfrm>
            <a:off x="3236937" y="4606960"/>
            <a:ext cx="3549301" cy="1486858"/>
            <a:chOff x="914151" y="4901412"/>
            <a:chExt cx="3549301" cy="2223868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4CA7CF28-341E-4C33-B8CE-175FEB670B06}"/>
                </a:ext>
              </a:extLst>
            </p:cNvPr>
            <p:cNvSpPr/>
            <p:nvPr/>
          </p:nvSpPr>
          <p:spPr>
            <a:xfrm>
              <a:off x="914151" y="4901412"/>
              <a:ext cx="3547629" cy="2223867"/>
            </a:xfrm>
            <a:prstGeom prst="wedgeRoundRectCallout">
              <a:avLst>
                <a:gd name="adj1" fmla="val 75894"/>
                <a:gd name="adj2" fmla="val 17625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AF911-9B92-4EC9-8DCE-675E6CBE5C8A}"/>
                </a:ext>
              </a:extLst>
            </p:cNvPr>
            <p:cNvSpPr txBox="1"/>
            <p:nvPr/>
          </p:nvSpPr>
          <p:spPr>
            <a:xfrm>
              <a:off x="968123" y="4915665"/>
              <a:ext cx="3495329" cy="2209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The next several slides provide examples of how to build a single color shape, and examples of some objects that are each color.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836B71-74FC-4B70-B25A-94881071D29C}"/>
              </a:ext>
            </a:extLst>
          </p:cNvPr>
          <p:cNvSpPr txBox="1"/>
          <p:nvPr/>
        </p:nvSpPr>
        <p:spPr>
          <a:xfrm>
            <a:off x="148433" y="1626129"/>
            <a:ext cx="712170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Pick a Color: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FF"/>
                </a:solidFill>
              </a:rPr>
              <a:t>      Green, Red, Blue or White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9A3C76-8EC8-4F7F-BE40-6A855697E6EF}"/>
              </a:ext>
            </a:extLst>
          </p:cNvPr>
          <p:cNvSpPr txBox="1"/>
          <p:nvPr/>
        </p:nvSpPr>
        <p:spPr>
          <a:xfrm>
            <a:off x="148433" y="2598003"/>
            <a:ext cx="7986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Using the LED </a:t>
            </a:r>
            <a:r>
              <a:rPr lang="en-US" sz="2400" b="1" dirty="0" err="1"/>
              <a:t>Blox</a:t>
            </a:r>
            <a:r>
              <a:rPr lang="en-US" sz="2400" b="1" dirty="0"/>
              <a:t>, build a shape on the Power Board  using only the color you chose</a:t>
            </a:r>
            <a:endParaRPr lang="en-US" sz="2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9DA1D-0D54-451E-846C-B556E2F7A192}"/>
              </a:ext>
            </a:extLst>
          </p:cNvPr>
          <p:cNvSpPr txBox="1"/>
          <p:nvPr/>
        </p:nvSpPr>
        <p:spPr>
          <a:xfrm>
            <a:off x="148433" y="3481197"/>
            <a:ext cx="813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Think of things that are of the color you chose</a:t>
            </a:r>
          </a:p>
        </p:txBody>
      </p:sp>
    </p:spTree>
    <p:extLst>
      <p:ext uri="{BB962C8B-B14F-4D97-AF65-F5344CB8AC3E}">
        <p14:creationId xmlns:p14="http://schemas.microsoft.com/office/powerpoint/2010/main" val="2486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Colors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E724FB-29D3-4B3B-BCE2-AA1BC1F64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387" y="1414023"/>
            <a:ext cx="1941418" cy="23090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AB1876-C22E-4D19-9C08-5D4D1871A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0875" y="1414023"/>
            <a:ext cx="1930767" cy="2296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1E58A0-9442-4295-9B29-B4DB56E7DD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7387" y="4222920"/>
            <a:ext cx="1941418" cy="23090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D42FAA-B928-4759-B63B-BDFB382ED6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7069" y="1675414"/>
            <a:ext cx="1184057" cy="7104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DF506B-CCAD-433C-9111-C5DDF790E6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7069" y="2741050"/>
            <a:ext cx="1243012" cy="9191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146854-2F7F-40BE-8554-C8D64BA76A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2540" y="1470401"/>
            <a:ext cx="915447" cy="9154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131D444-3374-4F89-B17E-63D7F09F96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27" b="99387" l="971" r="9773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7170" y="2819713"/>
            <a:ext cx="1688441" cy="8906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F89E25-99EB-4BE7-8A9D-D722CB668E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8805" y="4328993"/>
            <a:ext cx="1371276" cy="14021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A5CF00-907F-4E2C-922C-2C431AB688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26795" y="5373197"/>
            <a:ext cx="1705607" cy="11350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0B053A-954A-43DC-81B1-3FDC34AA6B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7790" l="71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2540" y="4379757"/>
            <a:ext cx="1372907" cy="8906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1C57350-8E56-4500-AF53-A5EC3828B0A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03839" y="5460624"/>
            <a:ext cx="867844" cy="11423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D3CC16-1D2C-4C72-89E3-19C809FA0F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54169" y="4328993"/>
            <a:ext cx="1930767" cy="22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2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25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Lesson 4 – Shapes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9FC345-8860-4156-A0CC-F000E509A1CC}"/>
              </a:ext>
            </a:extLst>
          </p:cNvPr>
          <p:cNvSpPr txBox="1"/>
          <p:nvPr/>
        </p:nvSpPr>
        <p:spPr>
          <a:xfrm>
            <a:off x="4142121" y="2598284"/>
            <a:ext cx="467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Lesson length: </a:t>
            </a:r>
            <a:r>
              <a:rPr lang="en-US" dirty="0"/>
              <a:t>40 Min (multiple times)</a:t>
            </a:r>
          </a:p>
          <a:p>
            <a:r>
              <a:rPr lang="en-US" b="1" dirty="0"/>
              <a:t>Key Learning: </a:t>
            </a:r>
            <a:r>
              <a:rPr lang="en-US" dirty="0"/>
              <a:t>Identify Shapes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C542E9-61DA-41DF-BB7D-C397329A9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244" y="4951748"/>
            <a:ext cx="1124092" cy="11240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7D6FE3-ABBB-4617-9B8A-30AE1AD6FB12}"/>
              </a:ext>
            </a:extLst>
          </p:cNvPr>
          <p:cNvGrpSpPr/>
          <p:nvPr/>
        </p:nvGrpSpPr>
        <p:grpSpPr>
          <a:xfrm>
            <a:off x="4142122" y="3931696"/>
            <a:ext cx="4234624" cy="967332"/>
            <a:chOff x="4594578" y="3931696"/>
            <a:chExt cx="2754489" cy="1518876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D40FAA38-F186-4E66-A4F2-AB75F435BC2C}"/>
                </a:ext>
              </a:extLst>
            </p:cNvPr>
            <p:cNvSpPr/>
            <p:nvPr/>
          </p:nvSpPr>
          <p:spPr>
            <a:xfrm>
              <a:off x="4594578" y="3931696"/>
              <a:ext cx="2652889" cy="1518876"/>
            </a:xfrm>
            <a:prstGeom prst="wedgeRoundRectCallout">
              <a:avLst>
                <a:gd name="adj1" fmla="val -146"/>
                <a:gd name="adj2" fmla="val 72984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B9EDBD-1EFE-46AF-A7DC-4F81EAE152EA}"/>
                </a:ext>
              </a:extLst>
            </p:cNvPr>
            <p:cNvSpPr txBox="1"/>
            <p:nvPr/>
          </p:nvSpPr>
          <p:spPr>
            <a:xfrm>
              <a:off x="4594578" y="4014475"/>
              <a:ext cx="27544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What shape is useless?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1AD323-96CC-4351-9460-A4DC435244CF}"/>
              </a:ext>
            </a:extLst>
          </p:cNvPr>
          <p:cNvSpPr txBox="1"/>
          <p:nvPr/>
        </p:nvSpPr>
        <p:spPr>
          <a:xfrm>
            <a:off x="5151626" y="4529696"/>
            <a:ext cx="4299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circle…because it’s pointless!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40B730-5712-4B39-B98E-013B9C1E2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6133" y="2823177"/>
            <a:ext cx="2543175" cy="1800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CF4C9C-C450-4BAD-BB30-4EFEDB553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390" y="2823176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2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Shapes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CF824-3E7B-43F1-B7B1-46C65BBB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573" y="5395055"/>
            <a:ext cx="1124092" cy="112409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993F64F-0889-44F9-91FB-CBE838A730A7}"/>
              </a:ext>
            </a:extLst>
          </p:cNvPr>
          <p:cNvGrpSpPr/>
          <p:nvPr/>
        </p:nvGrpSpPr>
        <p:grpSpPr>
          <a:xfrm>
            <a:off x="3236937" y="4606960"/>
            <a:ext cx="3549301" cy="1268324"/>
            <a:chOff x="914151" y="4901413"/>
            <a:chExt cx="3549301" cy="1897011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4CA7CF28-341E-4C33-B8CE-175FEB670B06}"/>
                </a:ext>
              </a:extLst>
            </p:cNvPr>
            <p:cNvSpPr/>
            <p:nvPr/>
          </p:nvSpPr>
          <p:spPr>
            <a:xfrm>
              <a:off x="914151" y="4901413"/>
              <a:ext cx="3547629" cy="1897011"/>
            </a:xfrm>
            <a:prstGeom prst="wedgeRoundRectCallout">
              <a:avLst>
                <a:gd name="adj1" fmla="val 76783"/>
                <a:gd name="adj2" fmla="val 30349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AF911-9B92-4EC9-8DCE-675E6CBE5C8A}"/>
                </a:ext>
              </a:extLst>
            </p:cNvPr>
            <p:cNvSpPr txBox="1"/>
            <p:nvPr/>
          </p:nvSpPr>
          <p:spPr>
            <a:xfrm>
              <a:off x="968123" y="4915665"/>
              <a:ext cx="3495329" cy="179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The next several slides provide examples of how to build each shape, and examples of some objects that are each shape.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836B71-74FC-4B70-B25A-94881071D29C}"/>
              </a:ext>
            </a:extLst>
          </p:cNvPr>
          <p:cNvSpPr txBox="1"/>
          <p:nvPr/>
        </p:nvSpPr>
        <p:spPr>
          <a:xfrm>
            <a:off x="148433" y="1626129"/>
            <a:ext cx="712170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Pick a shape: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FF"/>
                </a:solidFill>
              </a:rPr>
              <a:t>      Square, Rectangle, Triangle or Circle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9A3C76-8EC8-4F7F-BE40-6A855697E6EF}"/>
              </a:ext>
            </a:extLst>
          </p:cNvPr>
          <p:cNvSpPr txBox="1"/>
          <p:nvPr/>
        </p:nvSpPr>
        <p:spPr>
          <a:xfrm>
            <a:off x="148433" y="2598003"/>
            <a:ext cx="7986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Using the LED </a:t>
            </a:r>
            <a:r>
              <a:rPr lang="en-US" sz="2400" b="1" dirty="0" err="1"/>
              <a:t>Blox</a:t>
            </a:r>
            <a:r>
              <a:rPr lang="en-US" sz="2400" b="1" dirty="0"/>
              <a:t>, build the shape on the Power Board  </a:t>
            </a:r>
            <a:endParaRPr lang="en-US" sz="2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9DA1D-0D54-451E-846C-B556E2F7A192}"/>
              </a:ext>
            </a:extLst>
          </p:cNvPr>
          <p:cNvSpPr txBox="1"/>
          <p:nvPr/>
        </p:nvSpPr>
        <p:spPr>
          <a:xfrm>
            <a:off x="148432" y="3282452"/>
            <a:ext cx="813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Think of things that are of the shape you built</a:t>
            </a:r>
          </a:p>
        </p:txBody>
      </p:sp>
    </p:spTree>
    <p:extLst>
      <p:ext uri="{BB962C8B-B14F-4D97-AF65-F5344CB8AC3E}">
        <p14:creationId xmlns:p14="http://schemas.microsoft.com/office/powerpoint/2010/main" val="148275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Shapes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2F930D-DBFB-44B6-88CD-83CB27866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555" y="1414023"/>
            <a:ext cx="1948885" cy="2317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92CB41-8F9A-448D-B1A0-F13C1E618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469" l="9690" r="8953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7440" y="1484106"/>
            <a:ext cx="1451071" cy="1102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2598F3-827C-4D42-AADD-0F157F3604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3559" y="2617936"/>
            <a:ext cx="1138832" cy="11388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F801CD-BA32-41F5-AE8B-51792F94D1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7287" y="1414023"/>
            <a:ext cx="1943398" cy="23113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F8BF8B-0130-4257-AE27-850F75D71A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8073" y="1780029"/>
            <a:ext cx="1272911" cy="6693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86608E-206C-4B87-8ACB-F21581E0DF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6368" y="2701159"/>
            <a:ext cx="1294616" cy="8693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83E206-57E1-445D-9268-42357B2EDB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7387" y="4222920"/>
            <a:ext cx="1960053" cy="23311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A81B451-901C-41EB-907A-78D9AFFB57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662876">
            <a:off x="4669394" y="4564376"/>
            <a:ext cx="800881" cy="8008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FD274BD-1D57-4898-8246-676EA6981B7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44088" y="5382032"/>
            <a:ext cx="1102364" cy="11023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1A676BC-1133-4376-ACF6-C8199DC15C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45550" y="4222920"/>
            <a:ext cx="1941418" cy="230902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002E7E-F2F5-47CC-8739-6404355168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39070" y="4331530"/>
            <a:ext cx="1055192" cy="105050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3DCD7B-CF0D-480E-AD61-37FB0261F9C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82449" y1="45631" x2="82449" y2="45631"/>
                        <a14:backgroundMark x1="79592" y1="61650" x2="79592" y2="61650"/>
                        <a14:backgroundMark x1="50204" y1="50000" x2="50204" y2="50000"/>
                        <a14:backgroundMark x1="49388" y1="56311" x2="49388" y2="56311"/>
                        <a14:backgroundMark x1="54286" y1="49029" x2="54286" y2="49029"/>
                        <a14:backgroundMark x1="45714" y1="52913" x2="45714" y2="52913"/>
                        <a14:backgroundMark x1="52245" y1="54369" x2="52245" y2="543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6968" y="5377432"/>
            <a:ext cx="1599117" cy="134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7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25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Lesson 5 – Objects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9FC345-8860-4156-A0CC-F000E509A1CC}"/>
              </a:ext>
            </a:extLst>
          </p:cNvPr>
          <p:cNvSpPr txBox="1"/>
          <p:nvPr/>
        </p:nvSpPr>
        <p:spPr>
          <a:xfrm>
            <a:off x="4142121" y="2598284"/>
            <a:ext cx="467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Lesson length: </a:t>
            </a:r>
            <a:r>
              <a:rPr lang="en-US" dirty="0"/>
              <a:t>40 Min (multiple times)</a:t>
            </a:r>
          </a:p>
          <a:p>
            <a:r>
              <a:rPr lang="en-US" b="1" dirty="0"/>
              <a:t>Key Learning: </a:t>
            </a:r>
            <a:r>
              <a:rPr lang="en-US" dirty="0"/>
              <a:t>Identify Objects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C542E9-61DA-41DF-BB7D-C397329A9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459" y="5282584"/>
            <a:ext cx="1124092" cy="11240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7D6FE3-ABBB-4617-9B8A-30AE1AD6FB12}"/>
              </a:ext>
            </a:extLst>
          </p:cNvPr>
          <p:cNvGrpSpPr/>
          <p:nvPr/>
        </p:nvGrpSpPr>
        <p:grpSpPr>
          <a:xfrm>
            <a:off x="4368349" y="3647916"/>
            <a:ext cx="3455302" cy="1518876"/>
            <a:chOff x="4594578" y="3931696"/>
            <a:chExt cx="2754489" cy="1518876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D40FAA38-F186-4E66-A4F2-AB75F435BC2C}"/>
                </a:ext>
              </a:extLst>
            </p:cNvPr>
            <p:cNvSpPr/>
            <p:nvPr/>
          </p:nvSpPr>
          <p:spPr>
            <a:xfrm>
              <a:off x="4594578" y="3931696"/>
              <a:ext cx="2652889" cy="1518876"/>
            </a:xfrm>
            <a:prstGeom prst="wedgeRoundRectCallout">
              <a:avLst>
                <a:gd name="adj1" fmla="val -146"/>
                <a:gd name="adj2" fmla="val 72984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B9EDBD-1EFE-46AF-A7DC-4F81EAE152EA}"/>
                </a:ext>
              </a:extLst>
            </p:cNvPr>
            <p:cNvSpPr txBox="1"/>
            <p:nvPr/>
          </p:nvSpPr>
          <p:spPr>
            <a:xfrm>
              <a:off x="4594578" y="4014475"/>
              <a:ext cx="27544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Why are two-dimensional objects good at cutting down trees?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1AD323-96CC-4351-9460-A4DC435244CF}"/>
              </a:ext>
            </a:extLst>
          </p:cNvPr>
          <p:cNvSpPr txBox="1"/>
          <p:nvPr/>
        </p:nvSpPr>
        <p:spPr>
          <a:xfrm>
            <a:off x="4746184" y="4766650"/>
            <a:ext cx="301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Because they have two </a:t>
            </a:r>
            <a:r>
              <a:rPr lang="en-US" b="1" i="1" dirty="0"/>
              <a:t>axes</a:t>
            </a:r>
            <a:r>
              <a:rPr lang="en-US" b="1" dirty="0"/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F045EF-0C74-4220-8372-B48F2159A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8424" y="2622493"/>
            <a:ext cx="3120140" cy="28667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571111-E653-4C59-AE14-8927DFA1F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37" y="2622493"/>
            <a:ext cx="3120140" cy="286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Objects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CF824-3E7B-43F1-B7B1-46C65BBB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2" b="100000" l="10000" r="90000">
                        <a14:foregroundMark x1="51375" y1="19708" x2="51375" y2="19708"/>
                        <a14:foregroundMark x1="60125" y1="68708" x2="60125" y2="68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573" y="5395055"/>
            <a:ext cx="1124092" cy="112409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993F64F-0889-44F9-91FB-CBE838A730A7}"/>
              </a:ext>
            </a:extLst>
          </p:cNvPr>
          <p:cNvGrpSpPr/>
          <p:nvPr/>
        </p:nvGrpSpPr>
        <p:grpSpPr>
          <a:xfrm>
            <a:off x="3236937" y="4606958"/>
            <a:ext cx="3549301" cy="1211511"/>
            <a:chOff x="914151" y="4901414"/>
            <a:chExt cx="3549301" cy="1543993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4CA7CF28-341E-4C33-B8CE-175FEB670B06}"/>
                </a:ext>
              </a:extLst>
            </p:cNvPr>
            <p:cNvSpPr/>
            <p:nvPr/>
          </p:nvSpPr>
          <p:spPr>
            <a:xfrm>
              <a:off x="914151" y="4901414"/>
              <a:ext cx="3547629" cy="1529743"/>
            </a:xfrm>
            <a:prstGeom prst="wedgeRoundRectCallout">
              <a:avLst>
                <a:gd name="adj1" fmla="val 77079"/>
                <a:gd name="adj2" fmla="val 35337"/>
                <a:gd name="adj3" fmla="val 16667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AF911-9B92-4EC9-8DCE-675E6CBE5C8A}"/>
                </a:ext>
              </a:extLst>
            </p:cNvPr>
            <p:cNvSpPr txBox="1"/>
            <p:nvPr/>
          </p:nvSpPr>
          <p:spPr>
            <a:xfrm>
              <a:off x="968123" y="4915665"/>
              <a:ext cx="3495329" cy="1529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Seymour Says: </a:t>
              </a:r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The next several slides provide examples of how to build some objects and pictures of what the objects represent.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836B71-74FC-4B70-B25A-94881071D29C}"/>
              </a:ext>
            </a:extLst>
          </p:cNvPr>
          <p:cNvSpPr txBox="1"/>
          <p:nvPr/>
        </p:nvSpPr>
        <p:spPr>
          <a:xfrm>
            <a:off x="148433" y="1626129"/>
            <a:ext cx="7121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Pick an object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9A3C76-8EC8-4F7F-BE40-6A855697E6EF}"/>
              </a:ext>
            </a:extLst>
          </p:cNvPr>
          <p:cNvSpPr txBox="1"/>
          <p:nvPr/>
        </p:nvSpPr>
        <p:spPr>
          <a:xfrm>
            <a:off x="148432" y="2224516"/>
            <a:ext cx="85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Using the LED </a:t>
            </a:r>
            <a:r>
              <a:rPr lang="en-US" sz="2400" b="1" dirty="0" err="1"/>
              <a:t>Blox</a:t>
            </a:r>
            <a:r>
              <a:rPr lang="en-US" sz="2400" b="1" dirty="0"/>
              <a:t>, try building the object on the Power Board  </a:t>
            </a:r>
            <a:endParaRPr lang="en-US" sz="2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9DA1D-0D54-451E-846C-B556E2F7A192}"/>
              </a:ext>
            </a:extLst>
          </p:cNvPr>
          <p:cNvSpPr txBox="1"/>
          <p:nvPr/>
        </p:nvSpPr>
        <p:spPr>
          <a:xfrm>
            <a:off x="148432" y="2817350"/>
            <a:ext cx="7650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Find a picture of the object you chose and put it next to what you built to see how similar it looks</a:t>
            </a:r>
          </a:p>
        </p:txBody>
      </p:sp>
    </p:spTree>
    <p:extLst>
      <p:ext uri="{BB962C8B-B14F-4D97-AF65-F5344CB8AC3E}">
        <p14:creationId xmlns:p14="http://schemas.microsoft.com/office/powerpoint/2010/main" val="37932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BF15B5-FFEE-4936-8E3A-D92C61F9AB04}"/>
              </a:ext>
            </a:extLst>
          </p:cNvPr>
          <p:cNvSpPr/>
          <p:nvPr/>
        </p:nvSpPr>
        <p:spPr>
          <a:xfrm>
            <a:off x="0" y="-32896"/>
            <a:ext cx="12192000" cy="1102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CD0534-85DD-4C82-A5D2-25A381CB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4699"/>
            <a:ext cx="10977546" cy="90913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venir Medium" panose="02000503020000020003" pitchFamily="2" charset="0"/>
                <a:ea typeface="Tahoma" panose="020B0604030504040204" pitchFamily="34" charset="0"/>
                <a:cs typeface="Arial Narrow" panose="020B0604020202020204" pitchFamily="34" charset="0"/>
              </a:rPr>
              <a:t>Objects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15436-A469-45F5-9811-56B47BE88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2383" y="215095"/>
            <a:ext cx="653851" cy="646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90E035-D3E4-454B-A709-E37CDFF9C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58" y="1421795"/>
            <a:ext cx="1954459" cy="23245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C110B6-976B-4676-A37D-1299543DB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843992" y="2307573"/>
            <a:ext cx="1026785" cy="1026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89938-40C5-4FAA-A216-15CB88693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815" y="1421795"/>
            <a:ext cx="1954459" cy="23245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081584-4540-486F-AC21-004E7B20B4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5446" y="2005144"/>
            <a:ext cx="1736150" cy="1155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88FA83-5C2B-4F4E-80CA-1A8F14AAEB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3888" y="1427258"/>
            <a:ext cx="1943164" cy="2311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308EDC-7CDF-4755-8FA8-07951191B4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99288" y="1919587"/>
            <a:ext cx="1326441" cy="13264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DD648E-56C8-4231-91AB-4F7BD30429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535739" y="4511518"/>
            <a:ext cx="2311101" cy="19431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5FFF7F-3F06-44AD-8E0D-415C8A162F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9919" y="4960785"/>
            <a:ext cx="1261357" cy="10605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B20DE9-4D0D-46B9-93E5-703A53D10F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273" b="98636" l="1747" r="100000">
                        <a14:backgroundMark x1="52402" y1="50909" x2="52402" y2="5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98322" y="4208640"/>
            <a:ext cx="2181225" cy="20955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3AD4A377-6FC9-4686-B64C-24AF410B3AD9}"/>
              </a:ext>
            </a:extLst>
          </p:cNvPr>
          <p:cNvSpPr/>
          <p:nvPr/>
        </p:nvSpPr>
        <p:spPr>
          <a:xfrm>
            <a:off x="7283669" y="4939888"/>
            <a:ext cx="189186" cy="21018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85C270D-D069-4964-8E21-50EE677C9DC2}"/>
              </a:ext>
            </a:extLst>
          </p:cNvPr>
          <p:cNvSpPr/>
          <p:nvPr/>
        </p:nvSpPr>
        <p:spPr>
          <a:xfrm>
            <a:off x="7862046" y="4939887"/>
            <a:ext cx="189186" cy="21018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Block Arc 20">
            <a:extLst>
              <a:ext uri="{FF2B5EF4-FFF2-40B4-BE49-F238E27FC236}">
                <a16:creationId xmlns:a16="http://schemas.microsoft.com/office/drawing/2014/main" id="{3F1A1BA0-2C18-404C-B752-B0E742A178AA}"/>
              </a:ext>
            </a:extLst>
          </p:cNvPr>
          <p:cNvSpPr/>
          <p:nvPr/>
        </p:nvSpPr>
        <p:spPr>
          <a:xfrm flipV="1">
            <a:off x="7239399" y="5183486"/>
            <a:ext cx="864385" cy="543617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AFE1ED3-404F-40DD-A1F4-1D9B0C0B63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39462" y="4327550"/>
            <a:ext cx="1943164" cy="23111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17DE7BD-FE9D-4839-B8CE-AB6501FC76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53888" y="4327550"/>
            <a:ext cx="1943164" cy="23111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7C0BA3C-9E21-4C59-87C6-701194D8C1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23537" y="4589813"/>
            <a:ext cx="1431541" cy="143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2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5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7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75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68611</TotalTime>
  <Words>835</Words>
  <Application>Microsoft Office PowerPoint</Application>
  <PresentationFormat>Widescreen</PresentationFormat>
  <Paragraphs>131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Avenir Medium</vt:lpstr>
      <vt:lpstr>Calibri</vt:lpstr>
      <vt:lpstr>Calibri Light</vt:lpstr>
      <vt:lpstr>Garamond</vt:lpstr>
      <vt:lpstr>Wingdings</vt:lpstr>
      <vt:lpstr>Office Theme</vt:lpstr>
      <vt:lpstr>Custom Design</vt:lpstr>
      <vt:lpstr>E-Blox Student/Teacher Guide</vt:lpstr>
      <vt:lpstr>How to Use this Curriculum</vt:lpstr>
      <vt:lpstr>Table of Contents</vt:lpstr>
      <vt:lpstr>Setup – Component List</vt:lpstr>
      <vt:lpstr>Setup - Battery Module</vt:lpstr>
      <vt:lpstr>Setup - Power Board Setup</vt:lpstr>
      <vt:lpstr>Lesson 1 – Letters</vt:lpstr>
      <vt:lpstr>Letters</vt:lpstr>
      <vt:lpstr>Letters</vt:lpstr>
      <vt:lpstr>Letters</vt:lpstr>
      <vt:lpstr>Letters</vt:lpstr>
      <vt:lpstr>Letters</vt:lpstr>
      <vt:lpstr>Letters</vt:lpstr>
      <vt:lpstr>Lesson 2 – Numbers</vt:lpstr>
      <vt:lpstr>Numbers</vt:lpstr>
      <vt:lpstr>Numbers</vt:lpstr>
      <vt:lpstr>Numbers</vt:lpstr>
      <vt:lpstr>Lesson 3 – Colors</vt:lpstr>
      <vt:lpstr>Colors</vt:lpstr>
      <vt:lpstr>Colors</vt:lpstr>
      <vt:lpstr>Lesson 4 – Shapes</vt:lpstr>
      <vt:lpstr>Shapes</vt:lpstr>
      <vt:lpstr>Shapes</vt:lpstr>
      <vt:lpstr>Lesson 5 – Objects</vt:lpstr>
      <vt:lpstr>Objects</vt:lpstr>
      <vt:lpstr>Objects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E-Blox Student/Teacher Guide</dc:title>
  <dc:creator>Jim Seymour</dc:creator>
  <cp:lastModifiedBy>Jim Seymour</cp:lastModifiedBy>
  <cp:revision>828</cp:revision>
  <dcterms:created xsi:type="dcterms:W3CDTF">2019-05-10T12:47:16Z</dcterms:created>
  <dcterms:modified xsi:type="dcterms:W3CDTF">2020-06-05T13:01:48Z</dcterms:modified>
</cp:coreProperties>
</file>